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0" r:id="rId2"/>
    <p:sldMasterId id="2147483664" r:id="rId3"/>
  </p:sldMasterIdLst>
  <p:notesMasterIdLst>
    <p:notesMasterId r:id="rId39"/>
  </p:notesMasterIdLst>
  <p:handoutMasterIdLst>
    <p:handoutMasterId r:id="rId40"/>
  </p:handoutMasterIdLst>
  <p:sldIdLst>
    <p:sldId id="256" r:id="rId4"/>
    <p:sldId id="257" r:id="rId5"/>
    <p:sldId id="260" r:id="rId6"/>
    <p:sldId id="339" r:id="rId7"/>
    <p:sldId id="370" r:id="rId8"/>
    <p:sldId id="371" r:id="rId9"/>
    <p:sldId id="344" r:id="rId10"/>
    <p:sldId id="362" r:id="rId11"/>
    <p:sldId id="387" r:id="rId12"/>
    <p:sldId id="363" r:id="rId13"/>
    <p:sldId id="364" r:id="rId14"/>
    <p:sldId id="395" r:id="rId15"/>
    <p:sldId id="380" r:id="rId16"/>
    <p:sldId id="372" r:id="rId17"/>
    <p:sldId id="366" r:id="rId18"/>
    <p:sldId id="373" r:id="rId19"/>
    <p:sldId id="377" r:id="rId20"/>
    <p:sldId id="368" r:id="rId21"/>
    <p:sldId id="384" r:id="rId22"/>
    <p:sldId id="378" r:id="rId23"/>
    <p:sldId id="385" r:id="rId24"/>
    <p:sldId id="358" r:id="rId25"/>
    <p:sldId id="382" r:id="rId26"/>
    <p:sldId id="390" r:id="rId27"/>
    <p:sldId id="391" r:id="rId28"/>
    <p:sldId id="392" r:id="rId29"/>
    <p:sldId id="360" r:id="rId30"/>
    <p:sldId id="383" r:id="rId31"/>
    <p:sldId id="389" r:id="rId32"/>
    <p:sldId id="386" r:id="rId33"/>
    <p:sldId id="393" r:id="rId34"/>
    <p:sldId id="394" r:id="rId35"/>
    <p:sldId id="276" r:id="rId36"/>
    <p:sldId id="286" r:id="rId37"/>
    <p:sldId id="277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krawczyk" initials="t" lastIdx="1" clrIdx="0">
    <p:extLst>
      <p:ext uri="{19B8F6BF-5375-455C-9EA6-DF929625EA0E}">
        <p15:presenceInfo xmlns:p15="http://schemas.microsoft.com/office/powerpoint/2012/main" userId="tkrawczyk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F00"/>
    <a:srgbClr val="EF942F"/>
    <a:srgbClr val="FFA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8" autoAdjust="0"/>
    <p:restoredTop sz="84837" autoAdjust="0"/>
  </p:normalViewPr>
  <p:slideViewPr>
    <p:cSldViewPr snapToGrid="0">
      <p:cViewPr varScale="1">
        <p:scale>
          <a:sx n="73" d="100"/>
          <a:sy n="73" d="100"/>
        </p:scale>
        <p:origin x="107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8" d="100"/>
          <a:sy n="68" d="100"/>
        </p:scale>
        <p:origin x="3288" y="2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handoutMaster" Target="handoutMasters/handoutMaster1.xml"/><Relationship Id="rId45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viewProps" Target="view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2-18T09:36:46.177" idx="1">
    <p:pos x="10" y="10"/>
    <p:text/>
    <p:extLst>
      <p:ext uri="{C676402C-5697-4E1C-873F-D02D1690AC5C}">
        <p15:threadingInfo xmlns:p15="http://schemas.microsoft.com/office/powerpoint/2012/main" timeZoneBias="-6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050263-9721-43EF-AC38-28F6115BDD45}" type="datetimeFigureOut">
              <a:rPr lang="en-US" smtClean="0"/>
              <a:t>2/26/2020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DCC633-313E-4664-B570-E52027BA9E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99515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790F4D-45E3-4E16-A568-54C3CC6D5229}" type="datetimeFigureOut">
              <a:rPr lang="en-US" smtClean="0"/>
              <a:t>2/24/2020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992286-4AA4-4E55-98B6-FFAF34B74A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9223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Jesli chodzi o przetwarzanie duzych zbiorow danych to ostatnio staje sie popularne podejscie przewtarzania oparte o Data Lake.</a:t>
            </a:r>
          </a:p>
          <a:p>
            <a:r>
              <a:rPr lang="en-GB"/>
              <a:t>Koncepcja ta bardzo mocno wpisuje się w architektura Lambda w process przetwarzania COLD Data</a:t>
            </a:r>
          </a:p>
          <a:p>
            <a:r>
              <a:rPr lang="en-GB"/>
              <a:t>Czym jest Data Lake ? CTO Pentaho James Dixon zdefiniowal data lake w nastepujacy sposob : jesli DW to magazyn z woda to DL do woda w naturalnej postaci</a:t>
            </a:r>
          </a:p>
          <a:p>
            <a:r>
              <a:rPr lang="en-GB"/>
              <a:t>Jest jeszcze jedna definicja DL – to ISASA –czyli skrot od Ingest Store Analyse Surface Act</a:t>
            </a:r>
          </a:p>
          <a:p>
            <a:r>
              <a:rPr lang="en-GB"/>
              <a:t>Z binesowego punktu widzenia najwazniejszy jest ACT –czy Make Me More Money</a:t>
            </a:r>
          </a:p>
          <a:p>
            <a:r>
              <a:rPr lang="en-GB"/>
              <a:t>Najogolniej mowiac DL to konetener na roznego rodzaju dane – wrzucamy tam dowolne dane I przetwarzamy jest w zaleznosci od potrzeb</a:t>
            </a:r>
            <a:endParaRPr lang="en-GB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992286-4AA4-4E55-98B6-FFAF34B74A4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1949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Nie</a:t>
            </a:r>
            <a:r>
              <a:rPr lang="en-GB" dirty="0"/>
              <a:t> </a:t>
            </a:r>
            <a:r>
              <a:rPr lang="en-GB" dirty="0" err="1"/>
              <a:t>placimy</a:t>
            </a:r>
            <a:r>
              <a:rPr lang="en-GB" dirty="0"/>
              <a:t> ze </a:t>
            </a:r>
            <a:r>
              <a:rPr lang="en-GB" dirty="0" err="1"/>
              <a:t>nie</a:t>
            </a:r>
            <a:endParaRPr lang="en-GB" dirty="0"/>
          </a:p>
          <a:p>
            <a:r>
              <a:rPr lang="en-GB" dirty="0" err="1"/>
              <a:t>Pewne</a:t>
            </a:r>
            <a:r>
              <a:rPr lang="en-GB" dirty="0"/>
              <a:t> </a:t>
            </a:r>
            <a:r>
              <a:rPr lang="en-GB" dirty="0" err="1"/>
              <a:t>operacje</a:t>
            </a:r>
            <a:r>
              <a:rPr lang="en-GB" dirty="0"/>
              <a:t> </a:t>
            </a:r>
            <a:r>
              <a:rPr lang="en-GB" dirty="0" err="1"/>
              <a:t>sa</a:t>
            </a:r>
            <a:r>
              <a:rPr lang="en-GB" dirty="0"/>
              <a:t> </a:t>
            </a:r>
            <a:r>
              <a:rPr lang="en-GB" dirty="0" err="1"/>
              <a:t>wykonywane</a:t>
            </a:r>
            <a:r>
              <a:rPr lang="en-GB" dirty="0"/>
              <a:t> </a:t>
            </a:r>
            <a:r>
              <a:rPr lang="en-GB" dirty="0" err="1"/>
              <a:t>tylko</a:t>
            </a:r>
            <a:r>
              <a:rPr lang="en-GB" dirty="0"/>
              <a:t> </a:t>
            </a:r>
            <a:r>
              <a:rPr lang="en-GB" dirty="0" err="1"/>
              <a:t>przez</a:t>
            </a:r>
            <a:r>
              <a:rPr lang="en-GB" dirty="0"/>
              <a:t> cloud services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992286-4AA4-4E55-98B6-FFAF34B74A4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4572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992286-4AA4-4E55-98B6-FFAF34B74A4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9919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992286-4AA4-4E55-98B6-FFAF34B74A4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2904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992286-4AA4-4E55-98B6-FFAF34B74A4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9488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Azure SQL Database has the following deployment options:</a:t>
            </a:r>
          </a:p>
          <a:p>
            <a:r>
              <a:rPr lang="en-US" dirty="0"/>
              <a:t>• Single</a:t>
            </a:r>
          </a:p>
          <a:p>
            <a:r>
              <a:rPr lang="en-US" dirty="0"/>
              <a:t>• Elastic pool</a:t>
            </a:r>
          </a:p>
          <a:p>
            <a:r>
              <a:rPr lang="en-US" dirty="0"/>
              <a:t>• Managed instance</a:t>
            </a:r>
            <a:endParaRPr lang="pl-PL" dirty="0"/>
          </a:p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992286-4AA4-4E55-98B6-FFAF34B74A4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8257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Vcore</a:t>
            </a:r>
            <a:r>
              <a:rPr lang="en-GB" dirty="0"/>
              <a:t> Model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992286-4AA4-4E55-98B6-FFAF34B74A4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4617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992286-4AA4-4E55-98B6-FFAF34B74A4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7457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992286-4AA4-4E55-98B6-FFAF34B74A4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9234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Resource classes static I dynamic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Workload classification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Overview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Map queries to allocations of resources via pre-determined rules.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 with workload importance to effectively share resources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across different workload types.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a query request is not matched to a classifier, it is assigned to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default workload group (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smallrc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resource class)</a:t>
            </a:r>
            <a:r>
              <a:rPr lang="en-US" dirty="0"/>
              <a:t> </a:t>
            </a:r>
            <a:br>
              <a:rPr lang="en-US" dirty="0"/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State analysts have normal importance.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National analyst is assigned high importance.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State analyst queries execute in order of arrival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When the national analyst’s query arrives, it jumps to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top of the queue</a:t>
            </a:r>
            <a:r>
              <a:rPr lang="en-US" dirty="0"/>
              <a:t> </a:t>
            </a:r>
            <a:br>
              <a:rPr lang="en-US"/>
            </a:b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992286-4AA4-4E55-98B6-FFAF34B74A4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0532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992286-4AA4-4E55-98B6-FFAF34B74A4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338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F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A9C663B-D5C9-40A9-AFE1-CEBCAD93A6D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62292" y="1699129"/>
            <a:ext cx="6564635" cy="172987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400" spc="300">
                <a:latin typeface="Bahnschrift SemiBold" panose="020B0502040204020203" pitchFamily="34" charset="0"/>
              </a:defRPr>
            </a:lvl1pPr>
          </a:lstStyle>
          <a:p>
            <a:pPr lvl="0"/>
            <a:r>
              <a:rPr lang="pl-PL" dirty="0"/>
              <a:t>PRESENTATION TITLE</a:t>
            </a:r>
            <a:endParaRPr lang="en-US" dirty="0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009FD033-0A64-42AE-A49D-D8C613FD25F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62292" y="3638765"/>
            <a:ext cx="6564635" cy="104753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spc="300">
                <a:latin typeface="Bahnschrift SemiBold" panose="020B0502040204020203" pitchFamily="34" charset="0"/>
              </a:defRPr>
            </a:lvl1pPr>
          </a:lstStyle>
          <a:p>
            <a:pPr lvl="0"/>
            <a:r>
              <a:rPr lang="pl-PL" dirty="0"/>
              <a:t>AUTHOR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9189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NORM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792127" y="857465"/>
            <a:ext cx="4657761" cy="9572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spc="300">
                <a:latin typeface="Malleable-FP" panose="00000500000000000000" pitchFamily="50" charset="0"/>
              </a:defRPr>
            </a:lvl1pPr>
          </a:lstStyle>
          <a:p>
            <a:pPr lvl="0"/>
            <a:r>
              <a:rPr lang="pl-PL" dirty="0" err="1"/>
              <a:t>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40273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F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1">
            <a:extLst>
              <a:ext uri="{FF2B5EF4-FFF2-40B4-BE49-F238E27FC236}">
                <a16:creationId xmlns:a16="http://schemas.microsoft.com/office/drawing/2014/main" id="{337612B7-1133-46F3-9EAD-6B8853334AE5}"/>
              </a:ext>
            </a:extLst>
          </p:cNvPr>
          <p:cNvSpPr/>
          <p:nvPr userDrawn="1"/>
        </p:nvSpPr>
        <p:spPr>
          <a:xfrm>
            <a:off x="1169039" y="2028042"/>
            <a:ext cx="6096000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ctr"/>
            <a:r>
              <a:rPr lang="pl-PL" sz="5400" b="1" dirty="0">
                <a:solidFill>
                  <a:schemeClr val="accent2">
                    <a:lumMod val="75000"/>
                  </a:schemeClr>
                </a:solidFill>
              </a:rPr>
              <a:t>QUESTIONS </a:t>
            </a:r>
          </a:p>
          <a:p>
            <a:pPr lvl="0" algn="ctr"/>
            <a:r>
              <a:rPr lang="pl-PL" sz="5400" b="1" dirty="0">
                <a:solidFill>
                  <a:schemeClr val="accent2">
                    <a:lumMod val="75000"/>
                  </a:schemeClr>
                </a:solidFill>
                <a:latin typeface="Malleable-FP Thin" panose="00000500000000000000"/>
              </a:rPr>
              <a:t>&amp;</a:t>
            </a:r>
          </a:p>
          <a:p>
            <a:pPr lvl="0" algn="ctr"/>
            <a:r>
              <a:rPr lang="pl-PL" sz="5400" b="1" dirty="0">
                <a:solidFill>
                  <a:schemeClr val="accent2">
                    <a:lumMod val="75000"/>
                  </a:schemeClr>
                </a:solidFill>
                <a:latin typeface="Malleable-FP Thin" panose="00000500000000000000"/>
              </a:rPr>
              <a:t>ANSWERS</a:t>
            </a:r>
            <a:endParaRPr lang="en-US" sz="5400" b="1" dirty="0">
              <a:solidFill>
                <a:schemeClr val="accent2">
                  <a:lumMod val="75000"/>
                </a:schemeClr>
              </a:solidFill>
              <a:latin typeface="Malleable-FP Thin" panose="00000500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19391298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_F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1">
            <a:extLst>
              <a:ext uri="{FF2B5EF4-FFF2-40B4-BE49-F238E27FC236}">
                <a16:creationId xmlns:a16="http://schemas.microsoft.com/office/drawing/2014/main" id="{337612B7-1133-46F3-9EAD-6B8853334AE5}"/>
              </a:ext>
            </a:extLst>
          </p:cNvPr>
          <p:cNvSpPr/>
          <p:nvPr userDrawn="1"/>
        </p:nvSpPr>
        <p:spPr>
          <a:xfrm>
            <a:off x="990600" y="2707838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ctr"/>
            <a:r>
              <a:rPr lang="pl-PL" sz="5400" b="1" dirty="0">
                <a:solidFill>
                  <a:schemeClr val="accent2">
                    <a:lumMod val="75000"/>
                  </a:schemeClr>
                </a:solidFill>
              </a:rPr>
              <a:t>THANK YOU!</a:t>
            </a:r>
            <a:endParaRPr lang="en-US" sz="5400" b="1" dirty="0">
              <a:solidFill>
                <a:schemeClr val="accent2">
                  <a:lumMod val="75000"/>
                </a:schemeClr>
              </a:solidFill>
              <a:latin typeface="Malleable-FP Thin" panose="00000500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9701698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EE24B-F92D-460A-B1CB-768D464D0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6881028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.png"/><Relationship Id="rId5" Type="http://schemas.openxmlformats.org/officeDocument/2006/relationships/image" Target="../media/image1.png"/><Relationship Id="rId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2">
            <a:extLst>
              <a:ext uri="{FF2B5EF4-FFF2-40B4-BE49-F238E27FC236}">
                <a16:creationId xmlns:a16="http://schemas.microsoft.com/office/drawing/2014/main" id="{017BC9C4-993B-446E-9C75-59A985BD9500}"/>
              </a:ext>
            </a:extLst>
          </p:cNvPr>
          <p:cNvSpPr txBox="1"/>
          <p:nvPr userDrawn="1"/>
        </p:nvSpPr>
        <p:spPr>
          <a:xfrm>
            <a:off x="9202732" y="6289201"/>
            <a:ext cx="5396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alleable-FP Thin" panose="00000500000000000000" pitchFamily="50" charset="0"/>
              </a:rPr>
              <a:t>www.future-processing.com</a:t>
            </a:r>
          </a:p>
        </p:txBody>
      </p:sp>
      <p:pic>
        <p:nvPicPr>
          <p:cNvPr id="11" name="Obraz 10">
            <a:extLst>
              <a:ext uri="{FF2B5EF4-FFF2-40B4-BE49-F238E27FC236}">
                <a16:creationId xmlns:a16="http://schemas.microsoft.com/office/drawing/2014/main" id="{B453993C-1DBA-4DA2-9573-45A4DB872E2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668491" y="394075"/>
            <a:ext cx="3900053" cy="413433"/>
          </a:xfrm>
          <a:prstGeom prst="rect">
            <a:avLst/>
          </a:prstGeom>
        </p:spPr>
      </p:pic>
      <p:pic>
        <p:nvPicPr>
          <p:cNvPr id="4" name="Obraz 3">
            <a:extLst>
              <a:ext uri="{FF2B5EF4-FFF2-40B4-BE49-F238E27FC236}">
                <a16:creationId xmlns:a16="http://schemas.microsoft.com/office/drawing/2014/main" id="{B3F30181-981F-4986-878F-0793602CDC5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885920" y="898136"/>
            <a:ext cx="6038473" cy="5391065"/>
          </a:xfrm>
          <a:prstGeom prst="rect">
            <a:avLst/>
          </a:prstGeom>
        </p:spPr>
      </p:pic>
      <p:pic>
        <p:nvPicPr>
          <p:cNvPr id="5" name="Obraz 4">
            <a:extLst>
              <a:ext uri="{FF2B5EF4-FFF2-40B4-BE49-F238E27FC236}">
                <a16:creationId xmlns:a16="http://schemas.microsoft.com/office/drawing/2014/main" id="{AA2E8E05-9D4E-472B-BFAB-D6E0718F74D3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" y="2429435"/>
            <a:ext cx="1246094" cy="4229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0001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 userDrawn="1"/>
        </p:nvSpPr>
        <p:spPr>
          <a:xfrm>
            <a:off x="808074" y="499731"/>
            <a:ext cx="73470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0" spc="0" dirty="0">
                <a:solidFill>
                  <a:schemeClr val="tx1">
                    <a:lumMod val="50000"/>
                    <a:lumOff val="50000"/>
                  </a:schemeClr>
                </a:solidFill>
                <a:latin typeface="Malleable-FP Thin" panose="00000500000000000000" pitchFamily="50" charset="0"/>
              </a:rPr>
              <a:t>Data Lake</a:t>
            </a:r>
            <a:r>
              <a:rPr lang="pl-PL" sz="1400" b="0" spc="0" dirty="0">
                <a:solidFill>
                  <a:schemeClr val="tx1">
                    <a:lumMod val="50000"/>
                    <a:lumOff val="50000"/>
                  </a:schemeClr>
                </a:solidFill>
                <a:latin typeface="Malleable-FP Thin" panose="00000500000000000000" pitchFamily="50" charset="0"/>
              </a:rPr>
              <a:t> + Big Data</a:t>
            </a:r>
            <a:endParaRPr lang="en-US" sz="1400" b="0" spc="0" dirty="0">
              <a:solidFill>
                <a:schemeClr val="tx1">
                  <a:lumMod val="50000"/>
                  <a:lumOff val="50000"/>
                </a:schemeClr>
              </a:solidFill>
              <a:latin typeface="Malleable-FP Thin" panose="00000500000000000000" pitchFamily="50" charset="0"/>
            </a:endParaRPr>
          </a:p>
        </p:txBody>
      </p:sp>
      <p:pic>
        <p:nvPicPr>
          <p:cNvPr id="11" name="Obraz 10">
            <a:extLst>
              <a:ext uri="{FF2B5EF4-FFF2-40B4-BE49-F238E27FC236}">
                <a16:creationId xmlns:a16="http://schemas.microsoft.com/office/drawing/2014/main" id="{C4DAD766-6EF3-44ED-873B-049203AF4B1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668491" y="394075"/>
            <a:ext cx="3900053" cy="413433"/>
          </a:xfrm>
          <a:prstGeom prst="rect">
            <a:avLst/>
          </a:prstGeom>
        </p:spPr>
      </p:pic>
      <p:pic>
        <p:nvPicPr>
          <p:cNvPr id="5" name="Obraz 4">
            <a:extLst>
              <a:ext uri="{FF2B5EF4-FFF2-40B4-BE49-F238E27FC236}">
                <a16:creationId xmlns:a16="http://schemas.microsoft.com/office/drawing/2014/main" id="{594F8B33-1181-4A59-AFB7-C9CE85C267E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" y="2429435"/>
            <a:ext cx="1246094" cy="4229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9611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">
            <a:extLst>
              <a:ext uri="{FF2B5EF4-FFF2-40B4-BE49-F238E27FC236}">
                <a16:creationId xmlns:a16="http://schemas.microsoft.com/office/drawing/2014/main" id="{E808BD24-D1B1-496A-9332-64E0ACE41BD9}"/>
              </a:ext>
            </a:extLst>
          </p:cNvPr>
          <p:cNvSpPr txBox="1"/>
          <p:nvPr userDrawn="1"/>
        </p:nvSpPr>
        <p:spPr>
          <a:xfrm>
            <a:off x="9202732" y="6289201"/>
            <a:ext cx="5396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alleable-FP Thin" panose="00000500000000000000" pitchFamily="50" charset="0"/>
              </a:rPr>
              <a:t>www.future-processing.com</a:t>
            </a:r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26412458-DE38-4AA7-8B61-782768E41574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7668491" y="394075"/>
            <a:ext cx="3900053" cy="413433"/>
          </a:xfrm>
          <a:prstGeom prst="rect">
            <a:avLst/>
          </a:prstGeom>
        </p:spPr>
      </p:pic>
      <p:pic>
        <p:nvPicPr>
          <p:cNvPr id="8" name="Obraz 7">
            <a:extLst>
              <a:ext uri="{FF2B5EF4-FFF2-40B4-BE49-F238E27FC236}">
                <a16:creationId xmlns:a16="http://schemas.microsoft.com/office/drawing/2014/main" id="{F72883AA-99FA-47D9-866C-AE2E3F2E22B1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" y="2429435"/>
            <a:ext cx="1246094" cy="4229098"/>
          </a:xfrm>
          <a:prstGeom prst="rect">
            <a:avLst/>
          </a:prstGeom>
        </p:spPr>
      </p:pic>
      <p:pic>
        <p:nvPicPr>
          <p:cNvPr id="3" name="Obraz 2">
            <a:extLst>
              <a:ext uri="{FF2B5EF4-FFF2-40B4-BE49-F238E27FC236}">
                <a16:creationId xmlns:a16="http://schemas.microsoft.com/office/drawing/2014/main" id="{2B93437F-B4B0-4902-9A87-8E5F539D43CB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5345238" y="1646782"/>
            <a:ext cx="6635276" cy="4494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5127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dtucalculator.azurewebsites.net/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cs.microsoft.com/en-us/azure/postgresql/overview" TargetMode="External"/><Relationship Id="rId5" Type="http://schemas.openxmlformats.org/officeDocument/2006/relationships/image" Target="../media/image28.png"/><Relationship Id="rId4" Type="http://schemas.openxmlformats.org/officeDocument/2006/relationships/image" Target="../media/image14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azure.microsoft.com/en-us/pricing/calculator/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cs.snowflake.net/manuals/user-guide/intro-key-concepts.html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hyperlink" Target="https://www.snowflake.com/blog/5-reasons-to-love-snowflakes-architecture-for-your-data-warehouse/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snowflake.net/manuals/user-guide/tables-clustering-micropartitions.html#what-are-micro-partitions" TargetMode="Externa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loud4yourdata/CommunityEvents/tree/master/DC_2020_DWWars" TargetMode="External"/><Relationship Id="rId7" Type="http://schemas.openxmlformats.org/officeDocument/2006/relationships/hyperlink" Target="https://docs.snowflake.net/manuals/index.html" TargetMode="External"/><Relationship Id="rId2" Type="http://schemas.openxmlformats.org/officeDocument/2006/relationships/hyperlink" Target="https://github.com/cloud4yourdata/usql/tree/develop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cs.microsoft.com/en-us/azure/sql-data-warehouse/" TargetMode="External"/><Relationship Id="rId5" Type="http://schemas.openxmlformats.org/officeDocument/2006/relationships/hyperlink" Target="https://docs.microsoft.com/en-us/azure/postgresql/" TargetMode="External"/><Relationship Id="rId4" Type="http://schemas.openxmlformats.org/officeDocument/2006/relationships/hyperlink" Target="https://docs.microsoft.com/en-us/azure/sql-database/" TargetMode="Externa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mailto:tkrawczyk@future-processing.com" TargetMode="Externa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lue-granite.com/blog/is-azure-sql-data-warehouse-a-good-fit-updated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svg"/><Relationship Id="rId3" Type="http://schemas.openxmlformats.org/officeDocument/2006/relationships/image" Target="../media/image13.png"/><Relationship Id="rId7" Type="http://schemas.openxmlformats.org/officeDocument/2006/relationships/image" Target="../media/image17.jpeg"/><Relationship Id="rId12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svg"/><Relationship Id="rId11" Type="http://schemas.openxmlformats.org/officeDocument/2006/relationships/image" Target="../media/image21.svg"/><Relationship Id="rId5" Type="http://schemas.openxmlformats.org/officeDocument/2006/relationships/image" Target="../media/image15.png"/><Relationship Id="rId15" Type="http://schemas.openxmlformats.org/officeDocument/2006/relationships/image" Target="../media/image25.png"/><Relationship Id="rId10" Type="http://schemas.openxmlformats.org/officeDocument/2006/relationships/image" Target="../media/image20.png"/><Relationship Id="rId4" Type="http://schemas.openxmlformats.org/officeDocument/2006/relationships/image" Target="../media/image14.svg"/><Relationship Id="rId9" Type="http://schemas.openxmlformats.org/officeDocument/2006/relationships/image" Target="../media/image19.svg"/><Relationship Id="rId1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128090" y="3044279"/>
            <a:ext cx="703897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b="1" dirty="0">
                <a:solidFill>
                  <a:srgbClr val="FF5F00"/>
                </a:solidFill>
              </a:rPr>
              <a:t>Data Warehouse </a:t>
            </a:r>
            <a:r>
              <a:rPr lang="en-GB" sz="4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Wars</a:t>
            </a:r>
            <a:endParaRPr lang="en-US" sz="4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32290" y="4103897"/>
            <a:ext cx="539664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5F00"/>
                </a:solidFill>
              </a:rPr>
              <a:t>Katowice 2020.02.27</a:t>
            </a:r>
          </a:p>
          <a:p>
            <a:endParaRPr lang="en-US" sz="2000" dirty="0">
              <a:latin typeface="Malleable-FP" panose="00000500000000000000" pitchFamily="50" charset="0"/>
            </a:endParaRPr>
          </a:p>
          <a:p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leable-FP" panose="00000500000000000000" pitchFamily="50" charset="0"/>
              </a:rPr>
              <a:t>Tomasz Krawczyk</a:t>
            </a:r>
          </a:p>
          <a:p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leable-FP" panose="00000500000000000000" pitchFamily="50" charset="0"/>
              </a:rPr>
              <a:t>	</a:t>
            </a:r>
            <a:br>
              <a:rPr lang="en-US" sz="2000" dirty="0">
                <a:latin typeface="Malleable-FP Thin" panose="00000500000000000000" pitchFamily="50" charset="0"/>
              </a:rPr>
            </a:br>
            <a:endParaRPr lang="en-US" sz="2000" dirty="0">
              <a:latin typeface="Malleable-FP Thin" panose="00000500000000000000" pitchFamily="50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1AE1166-106B-436B-A4EB-10820573C1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736" y="211974"/>
            <a:ext cx="5230072" cy="1726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6161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15F5A01-79E4-4523-877C-24700200843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92127" y="857465"/>
            <a:ext cx="10947928" cy="957299"/>
          </a:xfrm>
        </p:spPr>
        <p:txBody>
          <a:bodyPr/>
          <a:lstStyle/>
          <a:p>
            <a:r>
              <a:rPr lang="en-GB" b="1" dirty="0">
                <a:solidFill>
                  <a:schemeClr val="accent2"/>
                </a:solidFill>
              </a:rPr>
              <a:t>Azure SQL DTU vs </a:t>
            </a:r>
            <a:r>
              <a:rPr lang="en-GB" b="1" dirty="0" err="1">
                <a:solidFill>
                  <a:schemeClr val="accent2"/>
                </a:solidFill>
              </a:rPr>
              <a:t>vCore</a:t>
            </a:r>
            <a:r>
              <a:rPr lang="en-GB" b="1" dirty="0">
                <a:solidFill>
                  <a:schemeClr val="accent2"/>
                </a:solidFill>
              </a:rPr>
              <a:t> and Gen4 vs Gen5</a:t>
            </a:r>
            <a:endParaRPr lang="pl-PL" b="1" dirty="0">
              <a:solidFill>
                <a:schemeClr val="accent2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91CF961-E934-4609-A661-A538EE180BC2}"/>
              </a:ext>
            </a:extLst>
          </p:cNvPr>
          <p:cNvSpPr/>
          <p:nvPr/>
        </p:nvSpPr>
        <p:spPr>
          <a:xfrm>
            <a:off x="1082565" y="2319269"/>
            <a:ext cx="1023707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100 Standard tier DTU = 1 vCore General Purpose tier</a:t>
            </a:r>
          </a:p>
          <a:p>
            <a:r>
              <a:rPr lang="pl-PL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125 Premium tier DTU = 1 vCore Business Critical tier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9E696BF-D3E5-41A5-9C86-A260F5AA772C}"/>
              </a:ext>
            </a:extLst>
          </p:cNvPr>
          <p:cNvSpPr/>
          <p:nvPr/>
        </p:nvSpPr>
        <p:spPr>
          <a:xfrm>
            <a:off x="1240219" y="4947407"/>
            <a:ext cx="1049983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Gen4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offers up 24 logical CPUs, based on Intel E5-2673 v3 (Haswell) and 2.4 GHz processors, with 7 GB memory per core and attached SSD. Gen4 offers more memory per core.</a:t>
            </a:r>
          </a:p>
          <a:p>
            <a:b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Gen5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offers up to 80 logical CPUs, based on Intel E5-2573 v4 (Broadwell) and 2.3 GHz processors, with 5.1 GB per core and fast </a:t>
            </a:r>
            <a:r>
              <a:rPr lang="en-US" b="1" dirty="0" err="1">
                <a:solidFill>
                  <a:schemeClr val="accent2"/>
                </a:solidFill>
              </a:rPr>
              <a:t>eNVM</a:t>
            </a:r>
            <a:r>
              <a:rPr lang="en-US" b="1" dirty="0">
                <a:solidFill>
                  <a:schemeClr val="accent2"/>
                </a:solidFill>
              </a:rPr>
              <a:t> SSD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Gen5 offers more compute scalability with 80 logical CPUs. </a:t>
            </a:r>
            <a:b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endParaRPr lang="pl-PL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70920F-51D0-4B16-BD08-11C2B9347688}"/>
              </a:ext>
            </a:extLst>
          </p:cNvPr>
          <p:cNvSpPr/>
          <p:nvPr/>
        </p:nvSpPr>
        <p:spPr>
          <a:xfrm>
            <a:off x="1103586" y="3796007"/>
            <a:ext cx="39755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dirty="0">
                <a:hlinkClick r:id="rId2"/>
              </a:rPr>
              <a:t>https://dtucalculator.azurewebsites.net/</a:t>
            </a:r>
            <a:endParaRPr lang="pl-PL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DB8D7E-4B7A-46FE-8B97-62083E0080B9}"/>
              </a:ext>
            </a:extLst>
          </p:cNvPr>
          <p:cNvSpPr txBox="1"/>
          <p:nvPr/>
        </p:nvSpPr>
        <p:spPr>
          <a:xfrm>
            <a:off x="939272" y="3380508"/>
            <a:ext cx="47754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Azure SQL Database DTU Calculator </a:t>
            </a:r>
            <a:br>
              <a:rPr lang="pl-PL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endParaRPr lang="pl-PL" sz="2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3DAB2D-F194-4AE8-8385-71EEBE001819}"/>
              </a:ext>
            </a:extLst>
          </p:cNvPr>
          <p:cNvSpPr txBox="1"/>
          <p:nvPr/>
        </p:nvSpPr>
        <p:spPr>
          <a:xfrm>
            <a:off x="939272" y="1796049"/>
            <a:ext cx="21510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>
                <a:solidFill>
                  <a:schemeClr val="accent2"/>
                </a:solidFill>
              </a:rPr>
              <a:t>DTU vs </a:t>
            </a:r>
            <a:r>
              <a:rPr lang="en-GB" sz="2800" b="1" dirty="0" err="1">
                <a:solidFill>
                  <a:schemeClr val="accent2"/>
                </a:solidFill>
              </a:rPr>
              <a:t>vCore</a:t>
            </a:r>
            <a:endParaRPr lang="pl-PL" sz="2800" b="1" dirty="0">
              <a:solidFill>
                <a:schemeClr val="accent2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513DB8-943A-4B49-97F2-7C58C9AA0D9A}"/>
              </a:ext>
            </a:extLst>
          </p:cNvPr>
          <p:cNvSpPr txBox="1"/>
          <p:nvPr/>
        </p:nvSpPr>
        <p:spPr>
          <a:xfrm>
            <a:off x="1082565" y="4317846"/>
            <a:ext cx="22306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>
                <a:solidFill>
                  <a:schemeClr val="accent2"/>
                </a:solidFill>
              </a:rPr>
              <a:t>Gen4 vs Gen5</a:t>
            </a:r>
            <a:endParaRPr lang="pl-PL" sz="28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62028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E4F9397-AE57-4F30-8449-97604BEA7CE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92127" y="857465"/>
            <a:ext cx="7526250" cy="957299"/>
          </a:xfrm>
        </p:spPr>
        <p:txBody>
          <a:bodyPr/>
          <a:lstStyle/>
          <a:p>
            <a:r>
              <a:rPr lang="en-GB" b="1" dirty="0">
                <a:solidFill>
                  <a:srgbClr val="FF7100"/>
                </a:solidFill>
              </a:rPr>
              <a:t>Azure PostgreSQL and </a:t>
            </a:r>
            <a:r>
              <a:rPr lang="en-GB" b="1" dirty="0" err="1">
                <a:solidFill>
                  <a:srgbClr val="FF7100"/>
                </a:solidFill>
              </a:rPr>
              <a:t>Citus</a:t>
            </a:r>
            <a:endParaRPr lang="pl-PL" b="1" dirty="0">
              <a:solidFill>
                <a:srgbClr val="FF7100"/>
              </a:solidFill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E9059008-B4E5-49D8-A915-F041DF44BE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78816" y="1844932"/>
            <a:ext cx="1494148" cy="200215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2BCFFE8-5AFC-439D-ACBA-87F3C1886AF5}"/>
              </a:ext>
            </a:extLst>
          </p:cNvPr>
          <p:cNvSpPr txBox="1"/>
          <p:nvPr/>
        </p:nvSpPr>
        <p:spPr>
          <a:xfrm>
            <a:off x="3258105" y="414587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pl-PL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CA3187C-9313-4AF1-8AF6-E67987A649EC}"/>
              </a:ext>
            </a:extLst>
          </p:cNvPr>
          <p:cNvSpPr/>
          <p:nvPr/>
        </p:nvSpPr>
        <p:spPr>
          <a:xfrm>
            <a:off x="699037" y="1821284"/>
            <a:ext cx="987437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Azure Database for PostgreSQL is a relational database service in the Microsoft cloud </a:t>
            </a: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built for developers. It is based on the community version of open-source PostgreSQL database engine, </a:t>
            </a: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and is available in two deployment options: 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Single Server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and 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Hyperscale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(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Citus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).</a:t>
            </a:r>
            <a:endParaRPr lang="pl-PL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FDD2B6-0A72-41CC-8718-CD80512B11F2}"/>
              </a:ext>
            </a:extLst>
          </p:cNvPr>
          <p:cNvSpPr/>
          <p:nvPr/>
        </p:nvSpPr>
        <p:spPr>
          <a:xfrm>
            <a:off x="699037" y="2828883"/>
            <a:ext cx="894045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 </a:t>
            </a:r>
            <a:r>
              <a:rPr lang="pl-PL" b="1" dirty="0">
                <a:solidFill>
                  <a:schemeClr val="accent2"/>
                </a:solidFill>
              </a:rPr>
              <a:t>Hyperscale (Citus) </a:t>
            </a:r>
            <a:r>
              <a:rPr lang="pl-PL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option horizontally scales queries across multiple machines using sharding. Its query engine parallelizes incoming SQL queries across these servers for faster responses on large datasets.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A554B65-E7D5-43F7-856C-96BF2BF4C1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42836" y="3836482"/>
            <a:ext cx="6241642" cy="276683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6965F6D-CD7F-4857-BC51-5C94A4E7DEFD}"/>
              </a:ext>
            </a:extLst>
          </p:cNvPr>
          <p:cNvSpPr txBox="1"/>
          <p:nvPr/>
        </p:nvSpPr>
        <p:spPr>
          <a:xfrm>
            <a:off x="7968342" y="6560632"/>
            <a:ext cx="400462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50" dirty="0"/>
              <a:t>Source: </a:t>
            </a:r>
            <a:r>
              <a:rPr lang="pl-PL" sz="1050" dirty="0">
                <a:hlinkClick r:id="rId6"/>
              </a:rPr>
              <a:t>https://docs.microsoft.com/en-us/azure/postgresql/overview</a:t>
            </a:r>
            <a:endParaRPr lang="pl-PL" sz="1050" dirty="0"/>
          </a:p>
        </p:txBody>
      </p:sp>
    </p:spTree>
    <p:extLst>
      <p:ext uri="{BB962C8B-B14F-4D97-AF65-F5344CB8AC3E}">
        <p14:creationId xmlns:p14="http://schemas.microsoft.com/office/powerpoint/2010/main" val="2725421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405BFCE-D6FD-4094-8498-ADE103BFB20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92127" y="857465"/>
            <a:ext cx="9266273" cy="957299"/>
          </a:xfrm>
        </p:spPr>
        <p:txBody>
          <a:bodyPr/>
          <a:lstStyle/>
          <a:p>
            <a:r>
              <a:rPr lang="en-GB" b="1" dirty="0">
                <a:solidFill>
                  <a:srgbClr val="FF7100"/>
                </a:solidFill>
              </a:rPr>
              <a:t>Azure SQL Database vs PostgreSQL  </a:t>
            </a:r>
            <a:endParaRPr lang="pl-PL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5C2E07-B012-437A-8042-999ABB1B0D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127" y="2154126"/>
            <a:ext cx="10737721" cy="3096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4655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CE38E2F-B73A-461C-A8A1-7FFD311B060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DCA8EAD-9E03-471F-B189-7D7F353AB09D}"/>
              </a:ext>
            </a:extLst>
          </p:cNvPr>
          <p:cNvSpPr/>
          <p:nvPr/>
        </p:nvSpPr>
        <p:spPr>
          <a:xfrm>
            <a:off x="2627294" y="3948132"/>
            <a:ext cx="728366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sz="2400" dirty="0">
                <a:hlinkClick r:id="rId2"/>
              </a:rPr>
              <a:t>https://azure.microsoft.com/en-us/pricing/calculator/</a:t>
            </a:r>
            <a:endParaRPr lang="en-GB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Azure Database for PostgreSQL</a:t>
            </a:r>
            <a:endParaRPr lang="pl-PL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1873DBC-AC0C-4505-8587-81F9556D26ED}"/>
              </a:ext>
            </a:extLst>
          </p:cNvPr>
          <p:cNvSpPr txBox="1"/>
          <p:nvPr/>
        </p:nvSpPr>
        <p:spPr>
          <a:xfrm>
            <a:off x="1266496" y="2526204"/>
            <a:ext cx="3292889" cy="14219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GB" sz="9600" b="1" spc="-50" dirty="0">
                <a:solidFill>
                  <a:srgbClr val="FF5F00"/>
                </a:solidFill>
                <a:latin typeface="Calibri Light" panose="020F0302020204030204"/>
              </a:rPr>
              <a:t>DEMO</a:t>
            </a:r>
            <a:endParaRPr lang="pl-PL" sz="9600" b="1" spc="-50" dirty="0">
              <a:solidFill>
                <a:srgbClr val="FF5F00"/>
              </a:solidFill>
              <a:latin typeface="Calibri Light" panose="020F03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6169423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2B3ED85B-9694-4A7C-9556-3E2D0519C156}"/>
              </a:ext>
            </a:extLst>
          </p:cNvPr>
          <p:cNvSpPr txBox="1">
            <a:spLocks/>
          </p:cNvSpPr>
          <p:nvPr/>
        </p:nvSpPr>
        <p:spPr>
          <a:xfrm>
            <a:off x="846637" y="875611"/>
            <a:ext cx="10498725" cy="95729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600" kern="1200" spc="300">
                <a:solidFill>
                  <a:schemeClr val="tx1"/>
                </a:solidFill>
                <a:latin typeface="Malleable-FP" panose="00000500000000000000" pitchFamily="50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>
                <a:solidFill>
                  <a:srgbClr val="FF5F00"/>
                </a:solidFill>
              </a:rPr>
              <a:t>Modern Data Warehouse</a:t>
            </a:r>
            <a:endParaRPr lang="pl-PL" b="1" dirty="0">
              <a:solidFill>
                <a:srgbClr val="FF5F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BE9D1DA-921D-47FF-9C4C-B681CCA56C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7364" y="1675776"/>
            <a:ext cx="8546737" cy="5182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4264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F2D16E1-CC1A-4FBE-8C63-BF2619E873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92127" y="857465"/>
            <a:ext cx="11126604" cy="957299"/>
          </a:xfrm>
        </p:spPr>
        <p:txBody>
          <a:bodyPr/>
          <a:lstStyle/>
          <a:p>
            <a:r>
              <a:rPr lang="en-GB" b="1" dirty="0">
                <a:solidFill>
                  <a:srgbClr val="FF5F00"/>
                </a:solidFill>
              </a:rPr>
              <a:t>Modern Data Warehouse and Azure Synapse </a:t>
            </a:r>
            <a:endParaRPr lang="pl-PL" b="1" dirty="0">
              <a:solidFill>
                <a:srgbClr val="FF5F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C4BFFF-1185-4BBE-A15D-97C2EEA00A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0162" y="1905175"/>
            <a:ext cx="7782418" cy="4745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6516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720D802-30E4-4DC8-9842-1A04DFB91B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92127" y="857465"/>
            <a:ext cx="10498725" cy="957299"/>
          </a:xfrm>
        </p:spPr>
        <p:txBody>
          <a:bodyPr/>
          <a:lstStyle/>
          <a:p>
            <a:r>
              <a:rPr lang="en-GB" b="1" dirty="0">
                <a:solidFill>
                  <a:srgbClr val="FF5F00"/>
                </a:solidFill>
              </a:rPr>
              <a:t>Azure </a:t>
            </a:r>
            <a:r>
              <a:rPr lang="en-GB" b="1" dirty="0" err="1">
                <a:solidFill>
                  <a:srgbClr val="FF5F00"/>
                </a:solidFill>
              </a:rPr>
              <a:t>Sypanse</a:t>
            </a:r>
            <a:endParaRPr lang="pl-PL" b="1" dirty="0">
              <a:solidFill>
                <a:srgbClr val="FF5F0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AFB0FCC-2729-42D6-9AC4-F88AF206F9DF}"/>
              </a:ext>
            </a:extLst>
          </p:cNvPr>
          <p:cNvSpPr/>
          <p:nvPr/>
        </p:nvSpPr>
        <p:spPr>
          <a:xfrm>
            <a:off x="1004292" y="1814764"/>
            <a:ext cx="5767112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b="1" dirty="0">
                <a:solidFill>
                  <a:schemeClr val="accent2"/>
                </a:solidFill>
              </a:rPr>
              <a:t>Azure Synapse </a:t>
            </a:r>
            <a:r>
              <a:rPr lang="en-US" sz="2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is a limitless analytics service that brings together enterprise data </a:t>
            </a:r>
            <a:r>
              <a:rPr lang="en-US" sz="2200" b="1" dirty="0">
                <a:solidFill>
                  <a:schemeClr val="accent2"/>
                </a:solidFill>
              </a:rPr>
              <a:t>warehousing </a:t>
            </a:r>
            <a:r>
              <a:rPr lang="en-US" sz="2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and </a:t>
            </a:r>
            <a:r>
              <a:rPr lang="en-US" sz="2200" b="1" dirty="0">
                <a:solidFill>
                  <a:schemeClr val="accent2"/>
                </a:solidFill>
              </a:rPr>
              <a:t>Big Data </a:t>
            </a:r>
            <a:r>
              <a:rPr lang="en-US" sz="2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analytics. </a:t>
            </a:r>
            <a:endParaRPr lang="pl-PL" sz="2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050" name="Picture 2" descr="Azure Synapse Analytics Features">
            <a:extLst>
              <a:ext uri="{FF2B5EF4-FFF2-40B4-BE49-F238E27FC236}">
                <a16:creationId xmlns:a16="http://schemas.microsoft.com/office/drawing/2014/main" id="{057DF269-4BFE-4EBF-ACA4-7D17976BB1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3569" y="1094375"/>
            <a:ext cx="4519448" cy="5570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Screen Shot 2019 10 31 at 10.11.48 AM">
            <a:extLst>
              <a:ext uri="{FF2B5EF4-FFF2-40B4-BE49-F238E27FC236}">
                <a16:creationId xmlns:a16="http://schemas.microsoft.com/office/drawing/2014/main" id="{43D9B0B7-1889-4487-9084-BF66540544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9462" y="3261314"/>
            <a:ext cx="4736772" cy="315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25044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6667D21-C7EA-473E-8DDC-67032AE54AC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3EAD05-F838-43D9-A30B-C1355238B2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4547" y="1965434"/>
            <a:ext cx="10041216" cy="4313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9185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1A661D-2969-47B6-AAB4-91D969A0C6E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92127" y="857465"/>
            <a:ext cx="10544657" cy="957299"/>
          </a:xfrm>
        </p:spPr>
        <p:txBody>
          <a:bodyPr/>
          <a:lstStyle/>
          <a:p>
            <a:r>
              <a:rPr lang="en-GB" b="1" dirty="0">
                <a:solidFill>
                  <a:srgbClr val="FF5F00"/>
                </a:solidFill>
              </a:rPr>
              <a:t>Azure Synapse Analytics Architecture</a:t>
            </a:r>
            <a:endParaRPr lang="pl-PL" b="1" dirty="0">
              <a:solidFill>
                <a:srgbClr val="FF5F00"/>
              </a:solidFill>
            </a:endParaRPr>
          </a:p>
          <a:p>
            <a:endParaRPr lang="pl-PL" dirty="0"/>
          </a:p>
        </p:txBody>
      </p:sp>
      <p:pic>
        <p:nvPicPr>
          <p:cNvPr id="1026" name="Picture 2" descr="Architektura usługi SQL Analytics">
            <a:extLst>
              <a:ext uri="{FF2B5EF4-FFF2-40B4-BE49-F238E27FC236}">
                <a16:creationId xmlns:a16="http://schemas.microsoft.com/office/drawing/2014/main" id="{240AD671-A121-4CE9-920D-877AD71EB1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7122" y="1501993"/>
            <a:ext cx="5838815" cy="4498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E0D0ACA-BE86-42D9-8A23-8CF0AF8951CF}"/>
              </a:ext>
            </a:extLst>
          </p:cNvPr>
          <p:cNvSpPr txBox="1"/>
          <p:nvPr/>
        </p:nvSpPr>
        <p:spPr>
          <a:xfrm>
            <a:off x="1807122" y="6079071"/>
            <a:ext cx="5686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accent2"/>
                </a:solidFill>
              </a:rPr>
              <a:t>Data is distributed across 60 distributed databases.</a:t>
            </a:r>
            <a:endParaRPr lang="pl-PL" b="1" dirty="0">
              <a:solidFill>
                <a:schemeClr val="accent2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5BB232-8E9A-41CB-846E-2BEDC3EDDA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5578" y="1656282"/>
            <a:ext cx="2019300" cy="461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2010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26CA901-F546-4A67-B8FB-7C33D9A09E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92127" y="857465"/>
            <a:ext cx="6607156" cy="957299"/>
          </a:xfrm>
        </p:spPr>
        <p:txBody>
          <a:bodyPr/>
          <a:lstStyle/>
          <a:p>
            <a:r>
              <a:rPr lang="en-GB" b="1" dirty="0">
                <a:solidFill>
                  <a:srgbClr val="FF5F00"/>
                </a:solidFill>
              </a:rPr>
              <a:t>Azure Synapse Analytics</a:t>
            </a:r>
            <a:endParaRPr lang="pl-PL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D3A539-4045-4491-8542-5E6CE83DE328}"/>
              </a:ext>
            </a:extLst>
          </p:cNvPr>
          <p:cNvSpPr txBox="1"/>
          <p:nvPr/>
        </p:nvSpPr>
        <p:spPr>
          <a:xfrm>
            <a:off x="903890" y="1814764"/>
            <a:ext cx="933318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Create an Azure SQL Server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Create SQL Pool (SQL Data Warehouse)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Define Performance Level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Create Firewall Rule(*)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l-PL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53A5D1-90E8-4994-9B87-66DAEFAF6DBC}"/>
              </a:ext>
            </a:extLst>
          </p:cNvPr>
          <p:cNvSpPr txBox="1"/>
          <p:nvPr/>
        </p:nvSpPr>
        <p:spPr>
          <a:xfrm>
            <a:off x="903890" y="3182632"/>
            <a:ext cx="10668000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Data Loading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accent2"/>
                </a:solidFill>
              </a:rPr>
              <a:t>PolyBase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(supported by Azure Data Factory) 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External Data Source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External File Format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External Table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/>
                </a:solidFill>
              </a:rPr>
              <a:t>Create a dedicated load user account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Workload Classification – To assign a request to a workload group and setting importance levels.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Workload Importance – To influence the order in which a request gets access to resources.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Workload Isolation – To reserve resources for a workload group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Manage your files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Create statistics after loading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7F87236-28B8-43CD-9027-AF102F0753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1793" y="1814764"/>
            <a:ext cx="5396660" cy="2054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0712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32766B4-C098-426A-8F2C-5153D14350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403" y="1507098"/>
            <a:ext cx="7650786" cy="307484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810EF50-556B-414E-A268-9A82464EE7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8470" y="1887219"/>
            <a:ext cx="2605123" cy="246430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D35ADF7-EE5A-4C74-8C1E-86BDB6868E87}"/>
              </a:ext>
            </a:extLst>
          </p:cNvPr>
          <p:cNvSpPr/>
          <p:nvPr/>
        </p:nvSpPr>
        <p:spPr>
          <a:xfrm>
            <a:off x="1014403" y="4761894"/>
            <a:ext cx="729007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sz="2400" b="1" dirty="0">
                <a:solidFill>
                  <a:srgbClr val="FF5F00"/>
                </a:solidFill>
              </a:rPr>
              <a:t>https://github.com/cloud4yourdata</a:t>
            </a:r>
            <a:r>
              <a:rPr lang="en-GB" sz="2400" b="1" dirty="0">
                <a:solidFill>
                  <a:srgbClr val="FF5F00"/>
                </a:solidFill>
              </a:rPr>
              <a:t>/</a:t>
            </a:r>
            <a:r>
              <a:rPr lang="pl-PL" sz="2400" b="1" dirty="0">
                <a:solidFill>
                  <a:srgbClr val="FF5F00"/>
                </a:solidFill>
              </a:rPr>
              <a:t>CommunityEvents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02D8D05-4FAC-4A6D-A8EE-466BBD435B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8081" y="5350902"/>
            <a:ext cx="3952875" cy="130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1384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1E31ACB-9E2E-4549-AFE9-F895F131F5C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92127" y="857465"/>
            <a:ext cx="7574107" cy="957299"/>
          </a:xfrm>
        </p:spPr>
        <p:txBody>
          <a:bodyPr/>
          <a:lstStyle/>
          <a:p>
            <a:r>
              <a:rPr lang="en-GB" b="1" dirty="0">
                <a:solidFill>
                  <a:srgbClr val="FF5F00"/>
                </a:solidFill>
              </a:rPr>
              <a:t>Azure Synapse -Table</a:t>
            </a:r>
            <a:endParaRPr lang="pl-PL" b="1" dirty="0">
              <a:solidFill>
                <a:srgbClr val="FF5F00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099C281-D4B0-4D59-86AA-4ACDACF91F69}"/>
              </a:ext>
            </a:extLst>
          </p:cNvPr>
          <p:cNvSpPr/>
          <p:nvPr/>
        </p:nvSpPr>
        <p:spPr>
          <a:xfrm>
            <a:off x="1182412" y="1692121"/>
            <a:ext cx="4823593" cy="46166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1400" dirty="0">
                <a:solidFill>
                  <a:srgbClr val="0000FF"/>
                </a:solidFill>
                <a:latin typeface="Consolas" panose="020B0609020204030204" pitchFamily="49" charset="0"/>
              </a:rPr>
              <a:t>CREATE</a:t>
            </a:r>
            <a: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400" dirty="0">
                <a:solidFill>
                  <a:srgbClr val="0000FF"/>
                </a:solidFill>
                <a:latin typeface="Consolas" panose="020B0609020204030204" pitchFamily="49" charset="0"/>
              </a:rPr>
              <a:t>TABLE</a:t>
            </a:r>
            <a: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  <a:t> orderTable</a:t>
            </a:r>
          </a:p>
          <a:p>
            <a:r>
              <a:rPr lang="pl-PL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endParaRPr lang="pl-PL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  <a:t>OrderId </a:t>
            </a:r>
            <a:r>
              <a:rPr lang="pl-PL" sz="14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400" dirty="0">
                <a:solidFill>
                  <a:srgbClr val="808080"/>
                </a:solidFill>
                <a:latin typeface="Consolas" panose="020B0609020204030204" pitchFamily="49" charset="0"/>
              </a:rPr>
              <a:t>NOT</a:t>
            </a:r>
            <a: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400" dirty="0">
                <a:solidFill>
                  <a:srgbClr val="808080"/>
                </a:solidFill>
                <a:latin typeface="Consolas" panose="020B0609020204030204" pitchFamily="49" charset="0"/>
              </a:rPr>
              <a:t>NULL,</a:t>
            </a:r>
            <a:endParaRPr lang="pl-PL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  <a:t>[Date] </a:t>
            </a:r>
            <a:r>
              <a:rPr lang="pl-PL" sz="1400" dirty="0">
                <a:solidFill>
                  <a:srgbClr val="0000FF"/>
                </a:solidFill>
                <a:latin typeface="Consolas" panose="020B0609020204030204" pitchFamily="49" charset="0"/>
              </a:rPr>
              <a:t>DATE</a:t>
            </a:r>
            <a: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400" dirty="0">
                <a:solidFill>
                  <a:srgbClr val="808080"/>
                </a:solidFill>
                <a:latin typeface="Consolas" panose="020B0609020204030204" pitchFamily="49" charset="0"/>
              </a:rPr>
              <a:t>NOT</a:t>
            </a:r>
            <a: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400" dirty="0">
                <a:solidFill>
                  <a:srgbClr val="808080"/>
                </a:solidFill>
                <a:latin typeface="Consolas" panose="020B0609020204030204" pitchFamily="49" charset="0"/>
              </a:rPr>
              <a:t>NULL,</a:t>
            </a:r>
            <a:endParaRPr lang="pl-PL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  <a:t>[Name] </a:t>
            </a:r>
            <a:r>
              <a:rPr lang="pl-PL" sz="1400" dirty="0">
                <a:solidFill>
                  <a:srgbClr val="0000FF"/>
                </a:solidFill>
                <a:latin typeface="Consolas" panose="020B0609020204030204" pitchFamily="49" charset="0"/>
              </a:rPr>
              <a:t>VARCHAR</a:t>
            </a:r>
            <a:r>
              <a:rPr lang="pl-PL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  <a:t>2</a:t>
            </a:r>
            <a:r>
              <a:rPr lang="pl-PL" sz="1400" dirty="0">
                <a:solidFill>
                  <a:srgbClr val="808080"/>
                </a:solidFill>
                <a:latin typeface="Consolas" panose="020B0609020204030204" pitchFamily="49" charset="0"/>
              </a:rPr>
              <a:t>),</a:t>
            </a:r>
            <a:endParaRPr lang="pl-PL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  <a:t>Country </a:t>
            </a:r>
            <a:r>
              <a:rPr lang="pl-PL" sz="1400" dirty="0">
                <a:solidFill>
                  <a:srgbClr val="0000FF"/>
                </a:solidFill>
                <a:latin typeface="Consolas" panose="020B0609020204030204" pitchFamily="49" charset="0"/>
              </a:rPr>
              <a:t>VARCHAR</a:t>
            </a:r>
            <a:r>
              <a:rPr lang="pl-PL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  <a:t>2</a:t>
            </a:r>
            <a:r>
              <a:rPr lang="pl-PL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pl-PL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l-PL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pl-PL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l-PL" sz="1400" dirty="0">
                <a:solidFill>
                  <a:srgbClr val="0000FF"/>
                </a:solidFill>
                <a:latin typeface="Consolas" panose="020B0609020204030204" pitchFamily="49" charset="0"/>
              </a:rPr>
              <a:t>WITH</a:t>
            </a:r>
            <a:endParaRPr lang="pl-PL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l-PL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endParaRPr lang="pl-PL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CLUSTERED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COLUMNSTORE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INDEX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</a:rPr>
              <a:t>/*ORDER (</a:t>
            </a:r>
            <a:r>
              <a:rPr lang="en-US" sz="1400" dirty="0" err="1">
                <a:solidFill>
                  <a:srgbClr val="008000"/>
                </a:solidFill>
                <a:latin typeface="Consolas" panose="020B0609020204030204" pitchFamily="49" charset="0"/>
              </a:rPr>
              <a:t>OrderId</a:t>
            </a:r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</a:rPr>
              <a:t>) </a:t>
            </a:r>
          </a:p>
          <a:p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</a:rPr>
              <a:t>--Ordered Clustered </a:t>
            </a:r>
            <a:r>
              <a:rPr lang="en-US" sz="1400" dirty="0" err="1">
                <a:solidFill>
                  <a:srgbClr val="008000"/>
                </a:solidFill>
                <a:latin typeface="Consolas" panose="020B0609020204030204" pitchFamily="49" charset="0"/>
              </a:rPr>
              <a:t>Columnstore</a:t>
            </a:r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</a:rPr>
              <a:t> Index */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l-PL" sz="1400" dirty="0">
                <a:solidFill>
                  <a:srgbClr val="008000"/>
                </a:solidFill>
                <a:latin typeface="Consolas" panose="020B0609020204030204" pitchFamily="49" charset="0"/>
              </a:rPr>
              <a:t>/* HEAP |</a:t>
            </a:r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400" dirty="0">
                <a:solidFill>
                  <a:srgbClr val="008000"/>
                </a:solidFill>
                <a:latin typeface="Consolas" panose="020B0609020204030204" pitchFamily="49" charset="0"/>
              </a:rPr>
              <a:t>CLUSTERED INDEX (OrderId)*/</a:t>
            </a:r>
            <a:r>
              <a:rPr lang="pl-PL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pl-PL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l-PL" sz="1400" dirty="0">
                <a:solidFill>
                  <a:srgbClr val="0000FF"/>
                </a:solidFill>
                <a:latin typeface="Consolas" panose="020B0609020204030204" pitchFamily="49" charset="0"/>
              </a:rPr>
              <a:t>DISTRIBUTION</a:t>
            </a:r>
            <a: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4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400" dirty="0">
                <a:solidFill>
                  <a:srgbClr val="0000FF"/>
                </a:solidFill>
                <a:latin typeface="Consolas" panose="020B0609020204030204" pitchFamily="49" charset="0"/>
              </a:rPr>
              <a:t>HASH</a:t>
            </a:r>
            <a:r>
              <a:rPr lang="pl-PL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  <a:t>[OrderId]</a:t>
            </a:r>
            <a:r>
              <a:rPr lang="pl-PL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400" dirty="0">
                <a:solidFill>
                  <a:srgbClr val="808080"/>
                </a:solidFill>
                <a:latin typeface="Consolas" panose="020B0609020204030204" pitchFamily="49" charset="0"/>
              </a:rPr>
              <a:t>|</a:t>
            </a:r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pl-PL" sz="1400" dirty="0">
                <a:solidFill>
                  <a:srgbClr val="008000"/>
                </a:solidFill>
                <a:latin typeface="Consolas" panose="020B0609020204030204" pitchFamily="49" charset="0"/>
              </a:rPr>
              <a:t>/* ROUND ROBIN | REPLICATE*/</a:t>
            </a:r>
            <a:endParaRPr lang="pl-PL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l-PL" sz="1400" dirty="0">
                <a:solidFill>
                  <a:srgbClr val="0000FF"/>
                </a:solidFill>
                <a:latin typeface="Consolas" panose="020B0609020204030204" pitchFamily="49" charset="0"/>
              </a:rPr>
              <a:t>PARTITION </a:t>
            </a:r>
            <a:r>
              <a:rPr lang="pl-PL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endParaRPr lang="pl-PL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[Date]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RANGE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RIGHT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VALUES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l-PL" sz="1400" dirty="0">
                <a:solidFill>
                  <a:srgbClr val="FF0000"/>
                </a:solidFill>
                <a:latin typeface="Consolas" panose="020B0609020204030204" pitchFamily="49" charset="0"/>
              </a:rPr>
              <a:t>'2000-01-01'</a:t>
            </a:r>
            <a:r>
              <a:rPr lang="pl-PL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400" dirty="0">
                <a:solidFill>
                  <a:srgbClr val="FF0000"/>
                </a:solidFill>
                <a:latin typeface="Consolas" panose="020B0609020204030204" pitchFamily="49" charset="0"/>
              </a:rPr>
              <a:t>'2001-01-01'</a:t>
            </a:r>
            <a:r>
              <a:rPr lang="pl-PL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400" dirty="0">
                <a:solidFill>
                  <a:srgbClr val="FF0000"/>
                </a:solidFill>
                <a:latin typeface="Consolas" panose="020B0609020204030204" pitchFamily="49" charset="0"/>
              </a:rPr>
              <a:t>'2002-01-01'</a:t>
            </a:r>
            <a:r>
              <a:rPr lang="pl-PL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pl-PL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l-PL" sz="1400" dirty="0">
                <a:solidFill>
                  <a:srgbClr val="FF0000"/>
                </a:solidFill>
                <a:latin typeface="Consolas" panose="020B0609020204030204" pitchFamily="49" charset="0"/>
              </a:rPr>
              <a:t>'2003-01-01'</a:t>
            </a:r>
            <a:r>
              <a:rPr lang="pl-PL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400" dirty="0">
                <a:solidFill>
                  <a:srgbClr val="FF0000"/>
                </a:solidFill>
                <a:latin typeface="Consolas" panose="020B0609020204030204" pitchFamily="49" charset="0"/>
              </a:rPr>
              <a:t>'2004-01-01'</a:t>
            </a:r>
            <a:r>
              <a:rPr lang="pl-PL" sz="1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pl-PL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400" dirty="0">
                <a:solidFill>
                  <a:srgbClr val="FF0000"/>
                </a:solidFill>
                <a:latin typeface="Consolas" panose="020B0609020204030204" pitchFamily="49" charset="0"/>
              </a:rPr>
              <a:t>'2005-01-01'</a:t>
            </a:r>
            <a:endParaRPr lang="pl-PL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l-PL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pl-PL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l-PL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pl-PL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l-PL" sz="1400" dirty="0">
                <a:solidFill>
                  <a:srgbClr val="808080"/>
                </a:solidFill>
                <a:latin typeface="Consolas" panose="020B0609020204030204" pitchFamily="49" charset="0"/>
              </a:rPr>
              <a:t>);</a:t>
            </a:r>
            <a:endParaRPr lang="pl-PL" sz="1400" dirty="0"/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E9BDA465-C379-4287-925C-31FF194A46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62403" y="2729439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pl-PL" altLang="pl-PL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br>
              <a:rPr kumimoji="0" lang="pl-PL" altLang="pl-PL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pl-PL" altLang="pl-PL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Rectangle 3">
            <a:extLst>
              <a:ext uri="{FF2B5EF4-FFF2-40B4-BE49-F238E27FC236}">
                <a16:creationId xmlns:a16="http://schemas.microsoft.com/office/drawing/2014/main" id="{B14D2D14-EC82-4D26-9575-E65BED2D1B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96290" y="412935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pl-PL" altLang="pl-PL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br>
              <a:rPr kumimoji="0" lang="pl-PL" altLang="pl-PL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pl-PL" altLang="pl-PL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8F5BBD7-6975-433B-9E72-1A381FBECBA9}"/>
              </a:ext>
            </a:extLst>
          </p:cNvPr>
          <p:cNvSpPr/>
          <p:nvPr/>
        </p:nvSpPr>
        <p:spPr>
          <a:xfrm>
            <a:off x="6006005" y="1709616"/>
            <a:ext cx="603885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/>
                </a:solidFill>
              </a:rPr>
              <a:t>Round-robin distributed</a:t>
            </a: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Distributes table rows evenly across all distributions </a:t>
            </a: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at random.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/>
                </a:solidFill>
              </a:rPr>
              <a:t>Hash distributed</a:t>
            </a: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Distributes table rows across the Compute nodes by</a:t>
            </a: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using a deterministic hash function to assign each</a:t>
            </a: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row to one distribution.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/>
                </a:solidFill>
              </a:rPr>
              <a:t>Replicated</a:t>
            </a: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Full copy of table accessible on each Compute node</a:t>
            </a:r>
            <a:endParaRPr lang="pl-PL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79906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CE38E2F-B73A-461C-A8A1-7FFD311B060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DCA8EAD-9E03-471F-B189-7D7F353AB09D}"/>
              </a:ext>
            </a:extLst>
          </p:cNvPr>
          <p:cNvSpPr/>
          <p:nvPr/>
        </p:nvSpPr>
        <p:spPr>
          <a:xfrm>
            <a:off x="2627294" y="3948132"/>
            <a:ext cx="5175328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4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Azure Synapse Analytics</a:t>
            </a:r>
          </a:p>
          <a:p>
            <a:r>
              <a:rPr lang="en-GB" sz="4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(Azure Portal + SSMS)</a:t>
            </a:r>
            <a:endParaRPr lang="pl-PL" sz="4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1873DBC-AC0C-4505-8587-81F9556D26ED}"/>
              </a:ext>
            </a:extLst>
          </p:cNvPr>
          <p:cNvSpPr txBox="1"/>
          <p:nvPr/>
        </p:nvSpPr>
        <p:spPr>
          <a:xfrm>
            <a:off x="1266496" y="2526204"/>
            <a:ext cx="3292889" cy="14219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GB" sz="9600" b="1" spc="-50" dirty="0">
                <a:solidFill>
                  <a:srgbClr val="FF5F00"/>
                </a:solidFill>
                <a:latin typeface="Calibri Light" panose="020F0302020204030204"/>
              </a:rPr>
              <a:t>DEMO</a:t>
            </a:r>
            <a:endParaRPr lang="pl-PL" sz="9600" b="1" spc="-50" dirty="0">
              <a:solidFill>
                <a:srgbClr val="FF5F00"/>
              </a:solidFill>
              <a:latin typeface="Calibri Light" panose="020F03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951865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AF066AA-EF10-4C4B-BCDE-8D756FDF0CA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04870" y="910223"/>
            <a:ext cx="6142461" cy="717974"/>
          </a:xfrm>
        </p:spPr>
        <p:txBody>
          <a:bodyPr/>
          <a:lstStyle/>
          <a:p>
            <a:r>
              <a:rPr lang="en-GB" sz="4000" b="1" dirty="0">
                <a:solidFill>
                  <a:srgbClr val="FF5F00"/>
                </a:solidFill>
              </a:rPr>
              <a:t>Snowflake DW</a:t>
            </a:r>
            <a:endParaRPr lang="pl-PL" sz="4000" b="1" dirty="0">
              <a:solidFill>
                <a:srgbClr val="FF5F00"/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C3D3802-ADCD-4D60-9800-1BD5C8637B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0282" y="1444047"/>
            <a:ext cx="4274016" cy="3419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4">
            <a:extLst>
              <a:ext uri="{FF2B5EF4-FFF2-40B4-BE49-F238E27FC236}">
                <a16:creationId xmlns:a16="http://schemas.microsoft.com/office/drawing/2014/main" id="{65DB8A77-49BD-4ED5-A595-2596FA631593}"/>
              </a:ext>
            </a:extLst>
          </p:cNvPr>
          <p:cNvSpPr/>
          <p:nvPr/>
        </p:nvSpPr>
        <p:spPr>
          <a:xfrm>
            <a:off x="823356" y="1788404"/>
            <a:ext cx="666117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Snowflake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is an analytic data warehouse provided as Software-as-a-Service (SaaS). Snowflake provides a data warehouse that is faster, easier to use, and far more flexible than traditional data warehouse offerings.</a:t>
            </a:r>
            <a:endParaRPr lang="en-US" sz="2400" b="1" dirty="0">
              <a:solidFill>
                <a:schemeClr val="tx1">
                  <a:lumMod val="65000"/>
                  <a:lumOff val="35000"/>
                </a:schemeClr>
              </a:solidFill>
              <a:sym typeface="Arial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3CE2D23-FEE2-40F9-8A4F-3493E3915506}"/>
              </a:ext>
            </a:extLst>
          </p:cNvPr>
          <p:cNvSpPr/>
          <p:nvPr/>
        </p:nvSpPr>
        <p:spPr>
          <a:xfrm>
            <a:off x="1457324" y="5772835"/>
            <a:ext cx="995283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dirty="0">
                <a:hlinkClick r:id="rId4"/>
              </a:rPr>
              <a:t>https://docs.snowflake.net/manuals/user-guide/intro-key-concepts.html</a:t>
            </a:r>
            <a:endParaRPr lang="pl-PL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31FE30-12BC-4474-8C2B-7021E201AC16}"/>
              </a:ext>
            </a:extLst>
          </p:cNvPr>
          <p:cNvSpPr txBox="1"/>
          <p:nvPr/>
        </p:nvSpPr>
        <p:spPr>
          <a:xfrm>
            <a:off x="904870" y="3148940"/>
            <a:ext cx="4293291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Unique Offerings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Scalability (Storage and Compute)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No complex management (performance)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No indexing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No performance tuning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No partitioning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No Physical Storage Design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pl-PL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22876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4D0475E-E129-45E5-B2E4-9D0AA5844DA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92127" y="857465"/>
            <a:ext cx="6808299" cy="957299"/>
          </a:xfrm>
        </p:spPr>
        <p:txBody>
          <a:bodyPr/>
          <a:lstStyle/>
          <a:p>
            <a:r>
              <a:rPr lang="en-GB" b="1" dirty="0">
                <a:solidFill>
                  <a:srgbClr val="FF7100"/>
                </a:solidFill>
              </a:rPr>
              <a:t>Snowflake Architecture</a:t>
            </a:r>
            <a:endParaRPr lang="pl-PL" dirty="0"/>
          </a:p>
        </p:txBody>
      </p:sp>
      <p:sp>
        <p:nvSpPr>
          <p:cNvPr id="16" name="Prostokąt 15">
            <a:extLst>
              <a:ext uri="{FF2B5EF4-FFF2-40B4-BE49-F238E27FC236}">
                <a16:creationId xmlns:a16="http://schemas.microsoft.com/office/drawing/2014/main" id="{BAC4057F-83F0-48D4-A239-4E7799B432D6}"/>
              </a:ext>
            </a:extLst>
          </p:cNvPr>
          <p:cNvSpPr/>
          <p:nvPr/>
        </p:nvSpPr>
        <p:spPr>
          <a:xfrm>
            <a:off x="1219200" y="6448424"/>
            <a:ext cx="1082196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l-PL" sz="1200" dirty="0">
                <a:hlinkClick r:id="rId2"/>
              </a:rPr>
              <a:t>https://www.snowflake.com/blog/5-reasons-to-love-snowflakes-architecture-for-your-data-warehouse/</a:t>
            </a:r>
            <a:endParaRPr lang="en-US" sz="1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6D2F257-AF71-4CB8-BBFC-5D40F659EA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396427"/>
            <a:ext cx="8159692" cy="5051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39114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C6ADDCA-29B8-4E1B-87FF-D5A25CAD848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92127" y="857465"/>
            <a:ext cx="9609173" cy="957299"/>
          </a:xfrm>
        </p:spPr>
        <p:txBody>
          <a:bodyPr/>
          <a:lstStyle/>
          <a:p>
            <a:r>
              <a:rPr lang="en-GB" b="1" dirty="0">
                <a:solidFill>
                  <a:srgbClr val="FF7100"/>
                </a:solidFill>
              </a:rPr>
              <a:t>Snowflake Architecture -Storage</a:t>
            </a:r>
            <a:endParaRPr lang="pl-PL" dirty="0"/>
          </a:p>
          <a:p>
            <a:endParaRPr lang="pl-PL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9BAE9A6-3A33-445F-9941-8824D8823616}"/>
              </a:ext>
            </a:extLst>
          </p:cNvPr>
          <p:cNvSpPr/>
          <p:nvPr/>
        </p:nvSpPr>
        <p:spPr>
          <a:xfrm>
            <a:off x="866775" y="1997839"/>
            <a:ext cx="1072515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Snowflake automatically converts all data stored into an optimized </a:t>
            </a:r>
            <a:r>
              <a:rPr lang="en-US" dirty="0">
                <a:solidFill>
                  <a:schemeClr val="accent2"/>
                </a:solidFill>
              </a:rPr>
              <a:t>immutable compressed columnar format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(Micro-Partitions –one partition contains 50M -500MB uncompressed data) and encrypts it using AES-256 strong encryption.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8C1672-7BB2-4BC4-A50A-5BFBADF60CA7}"/>
              </a:ext>
            </a:extLst>
          </p:cNvPr>
          <p:cNvSpPr txBox="1"/>
          <p:nvPr/>
        </p:nvSpPr>
        <p:spPr>
          <a:xfrm>
            <a:off x="990600" y="3104244"/>
            <a:ext cx="5105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Partition Metadata: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 range of values for each of the columns in the micro-partition.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 number of distinct values.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Additional properties used for both optimization and efficient query processing.</a:t>
            </a:r>
            <a:endParaRPr lang="pl-PL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050" name="Picture 2" descr="Logical and physical table structures with natural sorting">
            <a:extLst>
              <a:ext uri="{FF2B5EF4-FFF2-40B4-BE49-F238E27FC236}">
                <a16:creationId xmlns:a16="http://schemas.microsoft.com/office/drawing/2014/main" id="{73C3A584-4812-4922-9CE8-A7C1BEA781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9350" y="3010042"/>
            <a:ext cx="5772150" cy="3076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9E0606E-2A6F-4399-A834-3F9632E1AF45}"/>
              </a:ext>
            </a:extLst>
          </p:cNvPr>
          <p:cNvSpPr txBox="1"/>
          <p:nvPr/>
        </p:nvSpPr>
        <p:spPr>
          <a:xfrm>
            <a:off x="5449888" y="6400800"/>
            <a:ext cx="670087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100" dirty="0">
                <a:hlinkClick r:id="rId3"/>
              </a:rPr>
              <a:t>https://docs.snowflake.net/manuals/user-guide/tables-clustering-micropartitions.html#what-are-micro-partitions</a:t>
            </a:r>
            <a:endParaRPr lang="pl-PL" sz="1100" dirty="0"/>
          </a:p>
        </p:txBody>
      </p:sp>
    </p:spTree>
    <p:extLst>
      <p:ext uri="{BB962C8B-B14F-4D97-AF65-F5344CB8AC3E}">
        <p14:creationId xmlns:p14="http://schemas.microsoft.com/office/powerpoint/2010/main" val="15126274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1027622-CEBC-4175-A1A3-D8DBE14BE6EA}"/>
              </a:ext>
            </a:extLst>
          </p:cNvPr>
          <p:cNvSpPr/>
          <p:nvPr/>
        </p:nvSpPr>
        <p:spPr>
          <a:xfrm>
            <a:off x="792127" y="1917264"/>
            <a:ext cx="1085850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Snowflake processes queries using “</a:t>
            </a:r>
            <a:r>
              <a:rPr lang="en-US" b="1" dirty="0">
                <a:solidFill>
                  <a:schemeClr val="accent2"/>
                </a:solidFill>
              </a:rPr>
              <a:t>virtual warehouses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”. Virtual warehouses are one or more clusters of servers that provide compute resources. </a:t>
            </a:r>
            <a:endParaRPr lang="en-US" b="1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BE8AA147-F42E-4EB0-82B5-98378CBB06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9547416"/>
              </p:ext>
            </p:extLst>
          </p:nvPr>
        </p:nvGraphicFramePr>
        <p:xfrm>
          <a:off x="5017292" y="2895965"/>
          <a:ext cx="6822284" cy="3383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05571">
                  <a:extLst>
                    <a:ext uri="{9D8B030D-6E8A-4147-A177-3AD203B41FA5}">
                      <a16:colId xmlns:a16="http://schemas.microsoft.com/office/drawing/2014/main" val="2648022654"/>
                    </a:ext>
                  </a:extLst>
                </a:gridCol>
                <a:gridCol w="1705571">
                  <a:extLst>
                    <a:ext uri="{9D8B030D-6E8A-4147-A177-3AD203B41FA5}">
                      <a16:colId xmlns:a16="http://schemas.microsoft.com/office/drawing/2014/main" val="3485742935"/>
                    </a:ext>
                  </a:extLst>
                </a:gridCol>
                <a:gridCol w="1065478">
                  <a:extLst>
                    <a:ext uri="{9D8B030D-6E8A-4147-A177-3AD203B41FA5}">
                      <a16:colId xmlns:a16="http://schemas.microsoft.com/office/drawing/2014/main" val="2662830077"/>
                    </a:ext>
                  </a:extLst>
                </a:gridCol>
                <a:gridCol w="2345664">
                  <a:extLst>
                    <a:ext uri="{9D8B030D-6E8A-4147-A177-3AD203B41FA5}">
                      <a16:colId xmlns:a16="http://schemas.microsoft.com/office/drawing/2014/main" val="300501494"/>
                    </a:ext>
                  </a:extLst>
                </a:gridCol>
              </a:tblGrid>
              <a:tr h="515909">
                <a:tc>
                  <a:txBody>
                    <a:bodyPr/>
                    <a:lstStyle/>
                    <a:p>
                      <a:r>
                        <a:rPr lang="en-GB" sz="1400" b="1" dirty="0">
                          <a:solidFill>
                            <a:schemeClr val="accent2"/>
                          </a:solidFill>
                        </a:rPr>
                        <a:t>Warehouse Size</a:t>
                      </a:r>
                      <a:endParaRPr lang="pl-PL" sz="1400" b="1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b="1" dirty="0">
                          <a:solidFill>
                            <a:schemeClr val="accent2"/>
                          </a:solidFill>
                        </a:rPr>
                        <a:t>Server per Cluster</a:t>
                      </a:r>
                      <a:endParaRPr lang="pl-PL" sz="1400" b="1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b="1" dirty="0">
                          <a:solidFill>
                            <a:schemeClr val="accent2"/>
                          </a:solidFill>
                        </a:rPr>
                        <a:t>Credit per Hour </a:t>
                      </a:r>
                      <a:endParaRPr lang="pl-PL" sz="1400" b="1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b="1" dirty="0">
                          <a:solidFill>
                            <a:schemeClr val="accent2"/>
                          </a:solidFill>
                        </a:rPr>
                        <a:t>Notes</a:t>
                      </a:r>
                      <a:endParaRPr lang="pl-PL" sz="1400" b="1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4708292"/>
                  </a:ext>
                </a:extLst>
              </a:tr>
              <a:tr h="515909">
                <a:tc>
                  <a:txBody>
                    <a:bodyPr/>
                    <a:lstStyle/>
                    <a:p>
                      <a:r>
                        <a:rPr lang="en-GB" sz="1400" b="1" dirty="0">
                          <a:solidFill>
                            <a:schemeClr val="accent2"/>
                          </a:solidFill>
                        </a:rPr>
                        <a:t>X-Small</a:t>
                      </a:r>
                      <a:endParaRPr lang="pl-PL" sz="1400" b="1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</a:t>
                      </a:r>
                      <a:endParaRPr lang="pl-PL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</a:t>
                      </a:r>
                      <a:endParaRPr lang="pl-PL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Default size for warehouses created in SQL using CREATE.</a:t>
                      </a:r>
                      <a:endParaRPr lang="pl-PL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1203418"/>
                  </a:ext>
                </a:extLst>
              </a:tr>
              <a:tr h="298684">
                <a:tc>
                  <a:txBody>
                    <a:bodyPr/>
                    <a:lstStyle/>
                    <a:p>
                      <a:r>
                        <a:rPr lang="pl-PL" sz="1400" b="1" dirty="0">
                          <a:solidFill>
                            <a:schemeClr val="accent2"/>
                          </a:solidFill>
                        </a:rPr>
                        <a:t>Small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</a:t>
                      </a:r>
                      <a:endParaRPr lang="pl-PL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</a:t>
                      </a:r>
                      <a:endParaRPr lang="pl-PL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l-PL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2067963"/>
                  </a:ext>
                </a:extLst>
              </a:tr>
              <a:tr h="298684">
                <a:tc>
                  <a:txBody>
                    <a:bodyPr/>
                    <a:lstStyle/>
                    <a:p>
                      <a:r>
                        <a:rPr lang="pl-PL" sz="1400" b="1" dirty="0">
                          <a:solidFill>
                            <a:schemeClr val="accent2"/>
                          </a:solidFill>
                        </a:rPr>
                        <a:t>Medium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4</a:t>
                      </a:r>
                      <a:endParaRPr lang="pl-PL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4</a:t>
                      </a:r>
                      <a:endParaRPr lang="pl-PL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l-PL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3692231"/>
                  </a:ext>
                </a:extLst>
              </a:tr>
              <a:tr h="298684">
                <a:tc>
                  <a:txBody>
                    <a:bodyPr/>
                    <a:lstStyle/>
                    <a:p>
                      <a:r>
                        <a:rPr lang="pl-PL" sz="1400" b="1" dirty="0">
                          <a:solidFill>
                            <a:schemeClr val="accent2"/>
                          </a:solidFill>
                        </a:rPr>
                        <a:t>Large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8</a:t>
                      </a:r>
                      <a:endParaRPr lang="pl-PL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8</a:t>
                      </a:r>
                      <a:endParaRPr lang="pl-PL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l-PL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5127850"/>
                  </a:ext>
                </a:extLst>
              </a:tr>
              <a:tr h="515909">
                <a:tc>
                  <a:txBody>
                    <a:bodyPr/>
                    <a:lstStyle/>
                    <a:p>
                      <a:r>
                        <a:rPr lang="pl-PL" sz="1400" b="1" dirty="0">
                          <a:solidFill>
                            <a:schemeClr val="accent2"/>
                          </a:solidFill>
                        </a:rPr>
                        <a:t>X-Large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16</a:t>
                      </a:r>
                      <a:endParaRPr lang="pl-PL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16</a:t>
                      </a:r>
                      <a:endParaRPr lang="pl-PL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Default size for warehouses created in the UI.</a:t>
                      </a:r>
                      <a:endParaRPr lang="pl-PL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3534987"/>
                  </a:ext>
                </a:extLst>
              </a:tr>
              <a:tr h="298684">
                <a:tc>
                  <a:txBody>
                    <a:bodyPr/>
                    <a:lstStyle/>
                    <a:p>
                      <a:r>
                        <a:rPr lang="pl-PL" sz="1400" b="1" dirty="0">
                          <a:solidFill>
                            <a:schemeClr val="accent2"/>
                          </a:solidFill>
                        </a:rPr>
                        <a:t>2X-Large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32</a:t>
                      </a:r>
                      <a:endParaRPr lang="pl-PL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32</a:t>
                      </a:r>
                      <a:endParaRPr lang="pl-PL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l-PL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031934"/>
                  </a:ext>
                </a:extLst>
              </a:tr>
              <a:tr h="298684">
                <a:tc>
                  <a:txBody>
                    <a:bodyPr/>
                    <a:lstStyle/>
                    <a:p>
                      <a:r>
                        <a:rPr lang="en-GB" sz="1400" b="1" dirty="0">
                          <a:solidFill>
                            <a:schemeClr val="accent2"/>
                          </a:solidFill>
                        </a:rPr>
                        <a:t>3X-Large</a:t>
                      </a:r>
                      <a:endParaRPr lang="pl-PL" sz="1400" b="1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64</a:t>
                      </a:r>
                      <a:endParaRPr lang="pl-PL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64</a:t>
                      </a:r>
                      <a:endParaRPr lang="pl-PL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l-PL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3442184"/>
                  </a:ext>
                </a:extLst>
              </a:tr>
              <a:tr h="298684">
                <a:tc>
                  <a:txBody>
                    <a:bodyPr/>
                    <a:lstStyle/>
                    <a:p>
                      <a:r>
                        <a:rPr lang="pl-PL" sz="1400" b="1" dirty="0">
                          <a:solidFill>
                            <a:schemeClr val="accent2"/>
                          </a:solidFill>
                        </a:rPr>
                        <a:t>4X-Large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128</a:t>
                      </a:r>
                      <a:endParaRPr lang="pl-PL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128</a:t>
                      </a:r>
                      <a:endParaRPr lang="pl-PL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l-PL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0121216"/>
                  </a:ext>
                </a:extLst>
              </a:tr>
            </a:tbl>
          </a:graphicData>
        </a:graphic>
      </p:graphicFrame>
      <p:sp>
        <p:nvSpPr>
          <p:cNvPr id="7" name="Prostokąt 2">
            <a:extLst>
              <a:ext uri="{FF2B5EF4-FFF2-40B4-BE49-F238E27FC236}">
                <a16:creationId xmlns:a16="http://schemas.microsoft.com/office/drawing/2014/main" id="{A56026B4-9F7E-4523-A724-D6EF496C4996}"/>
              </a:ext>
            </a:extLst>
          </p:cNvPr>
          <p:cNvSpPr/>
          <p:nvPr/>
        </p:nvSpPr>
        <p:spPr>
          <a:xfrm>
            <a:off x="1039777" y="2886805"/>
            <a:ext cx="317027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Scale up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T-Shirt Sizing</a:t>
            </a:r>
          </a:p>
        </p:txBody>
      </p:sp>
      <p:sp>
        <p:nvSpPr>
          <p:cNvPr id="8" name="Prostokąt 7">
            <a:extLst>
              <a:ext uri="{FF2B5EF4-FFF2-40B4-BE49-F238E27FC236}">
                <a16:creationId xmlns:a16="http://schemas.microsoft.com/office/drawing/2014/main" id="{18726896-030F-419C-B3DB-85987B142F57}"/>
              </a:ext>
            </a:extLst>
          </p:cNvPr>
          <p:cNvSpPr/>
          <p:nvPr/>
        </p:nvSpPr>
        <p:spPr>
          <a:xfrm>
            <a:off x="1075262" y="3594691"/>
            <a:ext cx="409148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Scale out (x10)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Autoscaling</a:t>
            </a:r>
          </a:p>
        </p:txBody>
      </p:sp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C2DFB9EE-1558-4187-94FE-B6C85FB7655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92163" y="857250"/>
            <a:ext cx="9675812" cy="957263"/>
          </a:xfrm>
        </p:spPr>
        <p:txBody>
          <a:bodyPr/>
          <a:lstStyle/>
          <a:p>
            <a:r>
              <a:rPr lang="en-GB" b="1" dirty="0">
                <a:solidFill>
                  <a:srgbClr val="FF7100"/>
                </a:solidFill>
              </a:rPr>
              <a:t>Snowflake Architecture -Compute</a:t>
            </a:r>
            <a:endParaRPr lang="pl-PL" dirty="0"/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0484541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0D8D3D3-A0A1-4C79-BD11-237A79AA9069}"/>
              </a:ext>
            </a:extLst>
          </p:cNvPr>
          <p:cNvSpPr/>
          <p:nvPr/>
        </p:nvSpPr>
        <p:spPr>
          <a:xfrm>
            <a:off x="962024" y="2162860"/>
            <a:ext cx="97821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 cloud services layer is a collection of services that coordinate activities across Snowflake .</a:t>
            </a:r>
            <a:endParaRPr lang="pl-PL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B98A714-ACCD-4072-91AF-537473EC4F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6562" y="2786062"/>
            <a:ext cx="8335315" cy="2024063"/>
          </a:xfrm>
          <a:prstGeom prst="rect">
            <a:avLst/>
          </a:prstGeom>
        </p:spPr>
      </p:pic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23612DAA-6CB0-43A9-A59C-8B8CCA4E03C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92163" y="857250"/>
            <a:ext cx="10590212" cy="957263"/>
          </a:xfrm>
        </p:spPr>
        <p:txBody>
          <a:bodyPr/>
          <a:lstStyle/>
          <a:p>
            <a:r>
              <a:rPr lang="en-GB" b="1" dirty="0">
                <a:solidFill>
                  <a:srgbClr val="FF7100"/>
                </a:solidFill>
              </a:rPr>
              <a:t>Snowflake Architecture – Cloud Services</a:t>
            </a:r>
            <a:endParaRPr lang="pl-PL" dirty="0"/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5385014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4D0475E-E129-45E5-B2E4-9D0AA5844DA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92127" y="857465"/>
            <a:ext cx="6808299" cy="957299"/>
          </a:xfrm>
        </p:spPr>
        <p:txBody>
          <a:bodyPr/>
          <a:lstStyle/>
          <a:p>
            <a:r>
              <a:rPr lang="en-GB" b="1" dirty="0">
                <a:solidFill>
                  <a:srgbClr val="FF7100"/>
                </a:solidFill>
              </a:rPr>
              <a:t>Snowflake - Features </a:t>
            </a:r>
            <a:endParaRPr lang="pl-PL" dirty="0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AB469123-4BBE-4F24-BAAD-5247CA38E717}"/>
              </a:ext>
            </a:extLst>
          </p:cNvPr>
          <p:cNvSpPr/>
          <p:nvPr/>
        </p:nvSpPr>
        <p:spPr>
          <a:xfrm>
            <a:off x="1129693" y="1437259"/>
            <a:ext cx="6808299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GB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>
              <a:rPr lang="en-GB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Pay as you use </a:t>
            </a:r>
          </a:p>
          <a:p>
            <a:pPr indent="-342900">
              <a:buFont typeface="Wingdings" panose="05000000000000000000" pitchFamily="2" charset="2"/>
              <a:buChar char="§"/>
            </a:pPr>
            <a:r>
              <a:rPr lang="en-US" sz="2400" b="1" dirty="0">
                <a:solidFill>
                  <a:srgbClr val="FF5F00"/>
                </a:solidFill>
                <a:sym typeface="Arial"/>
              </a:rPr>
              <a:t>Azure/AWS/GCP (hosting environment)</a:t>
            </a:r>
          </a:p>
          <a:p>
            <a:pPr indent="-342900">
              <a:buFont typeface="Wingdings" panose="05000000000000000000" pitchFamily="2" charset="2"/>
              <a:buChar char="§"/>
            </a:pP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sym typeface="Arial"/>
              </a:rPr>
              <a:t>Azure</a:t>
            </a:r>
            <a:r>
              <a:rPr lang="en-US" sz="2400" b="1" dirty="0">
                <a:solidFill>
                  <a:srgbClr val="FF5F00"/>
                </a:solidFill>
                <a:sym typeface="Arial"/>
              </a:rPr>
              <a:t>/AWS 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sym typeface="Arial"/>
              </a:rPr>
              <a:t>integration</a:t>
            </a:r>
            <a:r>
              <a:rPr lang="en-GB" sz="2400" b="1" dirty="0">
                <a:solidFill>
                  <a:srgbClr val="FF5F00"/>
                </a:solidFill>
                <a:sym typeface="Arial"/>
              </a:rPr>
              <a:t> (stage, </a:t>
            </a:r>
            <a:r>
              <a:rPr lang="en-GB" sz="2400" b="1" dirty="0" err="1">
                <a:solidFill>
                  <a:srgbClr val="FF5F00"/>
                </a:solidFill>
                <a:sym typeface="Arial"/>
              </a:rPr>
              <a:t>snowpipe</a:t>
            </a:r>
            <a:r>
              <a:rPr lang="en-GB" sz="2400" b="1" dirty="0">
                <a:solidFill>
                  <a:srgbClr val="FF5F00"/>
                </a:solidFill>
                <a:sym typeface="Arial"/>
              </a:rPr>
              <a:t>, ..)</a:t>
            </a:r>
          </a:p>
          <a:p>
            <a:pPr indent="-342900">
              <a:buFont typeface="Wingdings" panose="05000000000000000000" pitchFamily="2" charset="2"/>
              <a:buChar char="§"/>
            </a:pPr>
            <a:r>
              <a:rPr lang="en-GB" sz="2400" b="1" dirty="0">
                <a:solidFill>
                  <a:srgbClr val="FF5F00"/>
                </a:solidFill>
                <a:sym typeface="Arial"/>
              </a:rPr>
              <a:t>ODBC/JDBC support</a:t>
            </a:r>
          </a:p>
          <a:p>
            <a:pPr indent="-342900">
              <a:buFont typeface="Wingdings" panose="05000000000000000000" pitchFamily="2" charset="2"/>
              <a:buChar char="§"/>
            </a:pPr>
            <a:r>
              <a:rPr lang="en-GB" sz="2400" b="1" dirty="0">
                <a:solidFill>
                  <a:srgbClr val="FF5F00"/>
                </a:solidFill>
                <a:sym typeface="Arial"/>
              </a:rPr>
              <a:t>Scale up/out (online)</a:t>
            </a:r>
          </a:p>
          <a:p>
            <a:pPr indent="-342900">
              <a:buFont typeface="Wingdings" panose="05000000000000000000" pitchFamily="2" charset="2"/>
              <a:buChar char="§"/>
            </a:pPr>
            <a:r>
              <a:rPr lang="en-GB" sz="2400" b="1" dirty="0">
                <a:solidFill>
                  <a:srgbClr val="FF5F00"/>
                </a:solidFill>
                <a:sym typeface="Arial"/>
              </a:rPr>
              <a:t>Zero Cloning Copy</a:t>
            </a:r>
          </a:p>
          <a:p>
            <a:pPr indent="-342900">
              <a:buFont typeface="Wingdings" panose="05000000000000000000" pitchFamily="2" charset="2"/>
              <a:buChar char="§"/>
            </a:pPr>
            <a:r>
              <a:rPr lang="en-GB" sz="2400" b="1" dirty="0">
                <a:solidFill>
                  <a:srgbClr val="FF5F00"/>
                </a:solidFill>
                <a:sym typeface="Arial"/>
              </a:rPr>
              <a:t>Time Travel</a:t>
            </a:r>
          </a:p>
          <a:p>
            <a:pPr indent="-342900">
              <a:buFont typeface="Wingdings" panose="05000000000000000000" pitchFamily="2" charset="2"/>
              <a:buChar char="§"/>
            </a:pPr>
            <a:r>
              <a:rPr lang="en-GB" sz="2400" b="1" dirty="0">
                <a:solidFill>
                  <a:srgbClr val="FF5F00"/>
                </a:solidFill>
                <a:sym typeface="Arial"/>
              </a:rPr>
              <a:t>Result Caching</a:t>
            </a:r>
          </a:p>
          <a:p>
            <a:pPr indent="-342900">
              <a:buFont typeface="Wingdings" panose="05000000000000000000" pitchFamily="2" charset="2"/>
              <a:buChar char="§"/>
            </a:pP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sym typeface="Arial"/>
              </a:rPr>
              <a:t>Data sharing</a:t>
            </a:r>
          </a:p>
          <a:p>
            <a:pPr indent="-342900">
              <a:buFont typeface="Wingdings" panose="05000000000000000000" pitchFamily="2" charset="2"/>
              <a:buChar char="§"/>
            </a:pP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sym typeface="Arial"/>
              </a:rPr>
              <a:t>Security (RBAC, Data encryption)</a:t>
            </a:r>
          </a:p>
          <a:p>
            <a:pPr indent="-342900">
              <a:buFont typeface="Wingdings" panose="05000000000000000000" pitchFamily="2" charset="2"/>
              <a:buChar char="§"/>
            </a:pP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sym typeface="Arial"/>
              </a:rPr>
              <a:t>Semi-structured data support</a:t>
            </a:r>
          </a:p>
          <a:p>
            <a:pPr indent="-342900">
              <a:buFont typeface="Wingdings" panose="05000000000000000000" pitchFamily="2" charset="2"/>
              <a:buChar char="§"/>
            </a:pP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sym typeface="Arial"/>
              </a:rPr>
              <a:t>SQL (Merge, Copy Into, Materialized view, SP)</a:t>
            </a:r>
          </a:p>
          <a:p>
            <a:pPr indent="-342900">
              <a:buFont typeface="Wingdings" panose="05000000000000000000" pitchFamily="2" charset="2"/>
              <a:buChar char="§"/>
            </a:pP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sym typeface="Arial"/>
              </a:rPr>
              <a:t>External Tables 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ABE7AF1D-CFAA-4B2D-858D-4DBB158088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7185" y="1814764"/>
            <a:ext cx="3834716" cy="3517697"/>
          </a:xfrm>
          <a:prstGeom prst="rect">
            <a:avLst/>
          </a:prstGeom>
        </p:spPr>
      </p:pic>
      <p:sp>
        <p:nvSpPr>
          <p:cNvPr id="12" name="Google Shape;1467;p99">
            <a:extLst>
              <a:ext uri="{FF2B5EF4-FFF2-40B4-BE49-F238E27FC236}">
                <a16:creationId xmlns:a16="http://schemas.microsoft.com/office/drawing/2014/main" id="{2D9C2D6B-3A8F-40EC-A35F-5424661EBA2C}"/>
              </a:ext>
            </a:extLst>
          </p:cNvPr>
          <p:cNvSpPr/>
          <p:nvPr/>
        </p:nvSpPr>
        <p:spPr>
          <a:xfrm>
            <a:off x="8214829" y="5788403"/>
            <a:ext cx="3034808" cy="774539"/>
          </a:xfrm>
          <a:custGeom>
            <a:avLst/>
            <a:gdLst/>
            <a:ahLst/>
            <a:cxnLst/>
            <a:rect l="l" t="t" r="r" b="b"/>
            <a:pathLst>
              <a:path w="10771" h="2451" extrusionOk="0">
                <a:moveTo>
                  <a:pt x="10625" y="726"/>
                </a:moveTo>
                <a:lnTo>
                  <a:pt x="10597" y="726"/>
                </a:lnTo>
                <a:lnTo>
                  <a:pt x="10597" y="761"/>
                </a:lnTo>
                <a:lnTo>
                  <a:pt x="10625" y="761"/>
                </a:lnTo>
                <a:cubicBezTo>
                  <a:pt x="10638" y="761"/>
                  <a:pt x="10646" y="756"/>
                  <a:pt x="10646" y="744"/>
                </a:cubicBezTo>
                <a:cubicBezTo>
                  <a:pt x="10646" y="731"/>
                  <a:pt x="10639" y="726"/>
                  <a:pt x="10625" y="726"/>
                </a:cubicBezTo>
                <a:close/>
                <a:moveTo>
                  <a:pt x="10562" y="693"/>
                </a:moveTo>
                <a:lnTo>
                  <a:pt x="10625" y="693"/>
                </a:lnTo>
                <a:cubicBezTo>
                  <a:pt x="10660" y="693"/>
                  <a:pt x="10683" y="712"/>
                  <a:pt x="10683" y="742"/>
                </a:cubicBezTo>
                <a:cubicBezTo>
                  <a:pt x="10683" y="760"/>
                  <a:pt x="10675" y="774"/>
                  <a:pt x="10660" y="783"/>
                </a:cubicBezTo>
                <a:lnTo>
                  <a:pt x="10685" y="820"/>
                </a:lnTo>
                <a:lnTo>
                  <a:pt x="10685" y="827"/>
                </a:lnTo>
                <a:lnTo>
                  <a:pt x="10648" y="827"/>
                </a:lnTo>
                <a:lnTo>
                  <a:pt x="10623" y="791"/>
                </a:lnTo>
                <a:lnTo>
                  <a:pt x="10595" y="791"/>
                </a:lnTo>
                <a:lnTo>
                  <a:pt x="10595" y="827"/>
                </a:lnTo>
                <a:lnTo>
                  <a:pt x="10560" y="827"/>
                </a:lnTo>
                <a:lnTo>
                  <a:pt x="10560" y="693"/>
                </a:lnTo>
                <a:lnTo>
                  <a:pt x="10562" y="693"/>
                </a:lnTo>
                <a:close/>
                <a:moveTo>
                  <a:pt x="10742" y="761"/>
                </a:moveTo>
                <a:cubicBezTo>
                  <a:pt x="10742" y="691"/>
                  <a:pt x="10694" y="636"/>
                  <a:pt x="10622" y="636"/>
                </a:cubicBezTo>
                <a:cubicBezTo>
                  <a:pt x="10551" y="636"/>
                  <a:pt x="10504" y="687"/>
                  <a:pt x="10504" y="761"/>
                </a:cubicBezTo>
                <a:cubicBezTo>
                  <a:pt x="10504" y="832"/>
                  <a:pt x="10551" y="887"/>
                  <a:pt x="10622" y="887"/>
                </a:cubicBezTo>
                <a:cubicBezTo>
                  <a:pt x="10694" y="888"/>
                  <a:pt x="10742" y="834"/>
                  <a:pt x="10742" y="761"/>
                </a:cubicBezTo>
                <a:close/>
                <a:moveTo>
                  <a:pt x="10770" y="761"/>
                </a:moveTo>
                <a:cubicBezTo>
                  <a:pt x="10770" y="846"/>
                  <a:pt x="10713" y="915"/>
                  <a:pt x="10620" y="915"/>
                </a:cubicBezTo>
                <a:cubicBezTo>
                  <a:pt x="10527" y="915"/>
                  <a:pt x="10472" y="844"/>
                  <a:pt x="10472" y="761"/>
                </a:cubicBezTo>
                <a:cubicBezTo>
                  <a:pt x="10472" y="677"/>
                  <a:pt x="10527" y="608"/>
                  <a:pt x="10620" y="608"/>
                </a:cubicBezTo>
                <a:cubicBezTo>
                  <a:pt x="10715" y="608"/>
                  <a:pt x="10770" y="679"/>
                  <a:pt x="10770" y="761"/>
                </a:cubicBezTo>
                <a:close/>
                <a:moveTo>
                  <a:pt x="2384" y="1061"/>
                </a:moveTo>
                <a:lnTo>
                  <a:pt x="2095" y="1228"/>
                </a:lnTo>
                <a:lnTo>
                  <a:pt x="2384" y="1395"/>
                </a:lnTo>
                <a:cubicBezTo>
                  <a:pt x="2457" y="1437"/>
                  <a:pt x="2483" y="1530"/>
                  <a:pt x="2441" y="1603"/>
                </a:cubicBezTo>
                <a:cubicBezTo>
                  <a:pt x="2398" y="1675"/>
                  <a:pt x="2305" y="1700"/>
                  <a:pt x="2233" y="1659"/>
                </a:cubicBezTo>
                <a:lnTo>
                  <a:pt x="1717" y="1361"/>
                </a:lnTo>
                <a:cubicBezTo>
                  <a:pt x="1681" y="1342"/>
                  <a:pt x="1658" y="1310"/>
                  <a:pt x="1648" y="1275"/>
                </a:cubicBezTo>
                <a:cubicBezTo>
                  <a:pt x="1642" y="1259"/>
                  <a:pt x="1641" y="1242"/>
                  <a:pt x="1641" y="1227"/>
                </a:cubicBezTo>
                <a:cubicBezTo>
                  <a:pt x="1641" y="1214"/>
                  <a:pt x="1642" y="1202"/>
                  <a:pt x="1646" y="1191"/>
                </a:cubicBezTo>
                <a:cubicBezTo>
                  <a:pt x="1657" y="1154"/>
                  <a:pt x="1681" y="1121"/>
                  <a:pt x="1717" y="1100"/>
                </a:cubicBezTo>
                <a:lnTo>
                  <a:pt x="2233" y="802"/>
                </a:lnTo>
                <a:cubicBezTo>
                  <a:pt x="2305" y="760"/>
                  <a:pt x="2398" y="784"/>
                  <a:pt x="2441" y="858"/>
                </a:cubicBezTo>
                <a:cubicBezTo>
                  <a:pt x="2483" y="925"/>
                  <a:pt x="2457" y="1019"/>
                  <a:pt x="2384" y="1061"/>
                </a:cubicBezTo>
                <a:close/>
                <a:moveTo>
                  <a:pt x="2111" y="1869"/>
                </a:moveTo>
                <a:lnTo>
                  <a:pt x="1595" y="1571"/>
                </a:lnTo>
                <a:cubicBezTo>
                  <a:pt x="1567" y="1555"/>
                  <a:pt x="1537" y="1548"/>
                  <a:pt x="1507" y="1552"/>
                </a:cubicBezTo>
                <a:cubicBezTo>
                  <a:pt x="1428" y="1557"/>
                  <a:pt x="1366" y="1624"/>
                  <a:pt x="1366" y="1703"/>
                </a:cubicBezTo>
                <a:lnTo>
                  <a:pt x="1366" y="2299"/>
                </a:lnTo>
                <a:cubicBezTo>
                  <a:pt x="1366" y="2383"/>
                  <a:pt x="1435" y="2450"/>
                  <a:pt x="1517" y="2450"/>
                </a:cubicBezTo>
                <a:cubicBezTo>
                  <a:pt x="1602" y="2450"/>
                  <a:pt x="1669" y="2382"/>
                  <a:pt x="1669" y="2299"/>
                </a:cubicBezTo>
                <a:lnTo>
                  <a:pt x="1669" y="1964"/>
                </a:lnTo>
                <a:lnTo>
                  <a:pt x="1958" y="2131"/>
                </a:lnTo>
                <a:cubicBezTo>
                  <a:pt x="2030" y="2174"/>
                  <a:pt x="2124" y="2149"/>
                  <a:pt x="2166" y="2077"/>
                </a:cubicBezTo>
                <a:cubicBezTo>
                  <a:pt x="2208" y="2005"/>
                  <a:pt x="2183" y="1911"/>
                  <a:pt x="2111" y="1869"/>
                </a:cubicBezTo>
                <a:close/>
                <a:moveTo>
                  <a:pt x="1514" y="1284"/>
                </a:moveTo>
                <a:lnTo>
                  <a:pt x="1299" y="1499"/>
                </a:lnTo>
                <a:cubicBezTo>
                  <a:pt x="1294" y="1506"/>
                  <a:pt x="1281" y="1511"/>
                  <a:pt x="1272" y="1511"/>
                </a:cubicBezTo>
                <a:lnTo>
                  <a:pt x="1257" y="1511"/>
                </a:lnTo>
                <a:lnTo>
                  <a:pt x="1225" y="1511"/>
                </a:lnTo>
                <a:lnTo>
                  <a:pt x="1209" y="1511"/>
                </a:lnTo>
                <a:cubicBezTo>
                  <a:pt x="1200" y="1511"/>
                  <a:pt x="1188" y="1506"/>
                  <a:pt x="1183" y="1499"/>
                </a:cubicBezTo>
                <a:lnTo>
                  <a:pt x="968" y="1284"/>
                </a:lnTo>
                <a:cubicBezTo>
                  <a:pt x="962" y="1279"/>
                  <a:pt x="957" y="1266"/>
                  <a:pt x="957" y="1257"/>
                </a:cubicBezTo>
                <a:lnTo>
                  <a:pt x="957" y="1243"/>
                </a:lnTo>
                <a:lnTo>
                  <a:pt x="957" y="1211"/>
                </a:lnTo>
                <a:lnTo>
                  <a:pt x="957" y="1195"/>
                </a:lnTo>
                <a:cubicBezTo>
                  <a:pt x="957" y="1186"/>
                  <a:pt x="962" y="1174"/>
                  <a:pt x="968" y="1168"/>
                </a:cubicBezTo>
                <a:lnTo>
                  <a:pt x="1183" y="954"/>
                </a:lnTo>
                <a:cubicBezTo>
                  <a:pt x="1190" y="946"/>
                  <a:pt x="1200" y="943"/>
                  <a:pt x="1209" y="943"/>
                </a:cubicBezTo>
                <a:lnTo>
                  <a:pt x="1225" y="943"/>
                </a:lnTo>
                <a:lnTo>
                  <a:pt x="1257" y="943"/>
                </a:lnTo>
                <a:lnTo>
                  <a:pt x="1272" y="943"/>
                </a:lnTo>
                <a:cubicBezTo>
                  <a:pt x="1281" y="943"/>
                  <a:pt x="1294" y="948"/>
                  <a:pt x="1299" y="954"/>
                </a:cubicBezTo>
                <a:lnTo>
                  <a:pt x="1514" y="1168"/>
                </a:lnTo>
                <a:cubicBezTo>
                  <a:pt x="1519" y="1174"/>
                  <a:pt x="1524" y="1186"/>
                  <a:pt x="1524" y="1195"/>
                </a:cubicBezTo>
                <a:lnTo>
                  <a:pt x="1524" y="1211"/>
                </a:lnTo>
                <a:lnTo>
                  <a:pt x="1524" y="1243"/>
                </a:lnTo>
                <a:lnTo>
                  <a:pt x="1524" y="1257"/>
                </a:lnTo>
                <a:cubicBezTo>
                  <a:pt x="1526" y="1266"/>
                  <a:pt x="1521" y="1279"/>
                  <a:pt x="1514" y="1284"/>
                </a:cubicBezTo>
                <a:close/>
                <a:moveTo>
                  <a:pt x="1343" y="1227"/>
                </a:moveTo>
                <a:cubicBezTo>
                  <a:pt x="1343" y="1218"/>
                  <a:pt x="1338" y="1205"/>
                  <a:pt x="1332" y="1200"/>
                </a:cubicBezTo>
                <a:lnTo>
                  <a:pt x="1271" y="1139"/>
                </a:lnTo>
                <a:cubicBezTo>
                  <a:pt x="1265" y="1133"/>
                  <a:pt x="1253" y="1128"/>
                  <a:pt x="1244" y="1128"/>
                </a:cubicBezTo>
                <a:lnTo>
                  <a:pt x="1242" y="1128"/>
                </a:lnTo>
                <a:cubicBezTo>
                  <a:pt x="1234" y="1128"/>
                  <a:pt x="1221" y="1133"/>
                  <a:pt x="1216" y="1139"/>
                </a:cubicBezTo>
                <a:lnTo>
                  <a:pt x="1154" y="1200"/>
                </a:lnTo>
                <a:cubicBezTo>
                  <a:pt x="1147" y="1207"/>
                  <a:pt x="1144" y="1220"/>
                  <a:pt x="1144" y="1227"/>
                </a:cubicBezTo>
                <a:lnTo>
                  <a:pt x="1144" y="1228"/>
                </a:lnTo>
                <a:cubicBezTo>
                  <a:pt x="1144" y="1237"/>
                  <a:pt x="1149" y="1249"/>
                  <a:pt x="1154" y="1254"/>
                </a:cubicBezTo>
                <a:lnTo>
                  <a:pt x="1216" y="1316"/>
                </a:lnTo>
                <a:cubicBezTo>
                  <a:pt x="1221" y="1321"/>
                  <a:pt x="1234" y="1326"/>
                  <a:pt x="1242" y="1326"/>
                </a:cubicBezTo>
                <a:lnTo>
                  <a:pt x="1244" y="1326"/>
                </a:lnTo>
                <a:cubicBezTo>
                  <a:pt x="1253" y="1326"/>
                  <a:pt x="1265" y="1321"/>
                  <a:pt x="1271" y="1316"/>
                </a:cubicBezTo>
                <a:lnTo>
                  <a:pt x="1332" y="1254"/>
                </a:lnTo>
                <a:cubicBezTo>
                  <a:pt x="1338" y="1247"/>
                  <a:pt x="1343" y="1237"/>
                  <a:pt x="1343" y="1228"/>
                </a:cubicBezTo>
                <a:lnTo>
                  <a:pt x="1343" y="1227"/>
                </a:lnTo>
                <a:close/>
                <a:moveTo>
                  <a:pt x="370" y="583"/>
                </a:moveTo>
                <a:lnTo>
                  <a:pt x="887" y="881"/>
                </a:lnTo>
                <a:cubicBezTo>
                  <a:pt x="915" y="897"/>
                  <a:pt x="945" y="904"/>
                  <a:pt x="975" y="901"/>
                </a:cubicBezTo>
                <a:cubicBezTo>
                  <a:pt x="1054" y="895"/>
                  <a:pt x="1116" y="828"/>
                  <a:pt x="1116" y="749"/>
                </a:cubicBezTo>
                <a:lnTo>
                  <a:pt x="1116" y="152"/>
                </a:lnTo>
                <a:cubicBezTo>
                  <a:pt x="1116" y="67"/>
                  <a:pt x="1047" y="0"/>
                  <a:pt x="964" y="0"/>
                </a:cubicBezTo>
                <a:cubicBezTo>
                  <a:pt x="879" y="0"/>
                  <a:pt x="812" y="69"/>
                  <a:pt x="812" y="152"/>
                </a:cubicBezTo>
                <a:lnTo>
                  <a:pt x="812" y="487"/>
                </a:lnTo>
                <a:lnTo>
                  <a:pt x="523" y="319"/>
                </a:lnTo>
                <a:cubicBezTo>
                  <a:pt x="451" y="277"/>
                  <a:pt x="358" y="302"/>
                  <a:pt x="316" y="376"/>
                </a:cubicBezTo>
                <a:cubicBezTo>
                  <a:pt x="273" y="450"/>
                  <a:pt x="298" y="543"/>
                  <a:pt x="370" y="583"/>
                </a:cubicBezTo>
                <a:close/>
                <a:moveTo>
                  <a:pt x="1505" y="902"/>
                </a:moveTo>
                <a:cubicBezTo>
                  <a:pt x="1535" y="904"/>
                  <a:pt x="1565" y="899"/>
                  <a:pt x="1593" y="883"/>
                </a:cubicBezTo>
                <a:lnTo>
                  <a:pt x="2109" y="585"/>
                </a:lnTo>
                <a:cubicBezTo>
                  <a:pt x="2182" y="543"/>
                  <a:pt x="2206" y="450"/>
                  <a:pt x="2166" y="377"/>
                </a:cubicBezTo>
                <a:cubicBezTo>
                  <a:pt x="2124" y="305"/>
                  <a:pt x="2030" y="280"/>
                  <a:pt x="1958" y="321"/>
                </a:cubicBezTo>
                <a:lnTo>
                  <a:pt x="1669" y="488"/>
                </a:lnTo>
                <a:lnTo>
                  <a:pt x="1669" y="153"/>
                </a:lnTo>
                <a:cubicBezTo>
                  <a:pt x="1669" y="69"/>
                  <a:pt x="1600" y="2"/>
                  <a:pt x="1517" y="2"/>
                </a:cubicBezTo>
                <a:cubicBezTo>
                  <a:pt x="1433" y="2"/>
                  <a:pt x="1366" y="71"/>
                  <a:pt x="1366" y="153"/>
                </a:cubicBezTo>
                <a:lnTo>
                  <a:pt x="1366" y="751"/>
                </a:lnTo>
                <a:cubicBezTo>
                  <a:pt x="1366" y="830"/>
                  <a:pt x="1428" y="897"/>
                  <a:pt x="1505" y="902"/>
                </a:cubicBezTo>
                <a:close/>
                <a:moveTo>
                  <a:pt x="976" y="1550"/>
                </a:moveTo>
                <a:cubicBezTo>
                  <a:pt x="946" y="1548"/>
                  <a:pt x="916" y="1553"/>
                  <a:pt x="888" y="1569"/>
                </a:cubicBezTo>
                <a:lnTo>
                  <a:pt x="372" y="1867"/>
                </a:lnTo>
                <a:cubicBezTo>
                  <a:pt x="300" y="1909"/>
                  <a:pt x="275" y="2003"/>
                  <a:pt x="316" y="2075"/>
                </a:cubicBezTo>
                <a:cubicBezTo>
                  <a:pt x="358" y="2147"/>
                  <a:pt x="451" y="2172"/>
                  <a:pt x="523" y="2130"/>
                </a:cubicBezTo>
                <a:lnTo>
                  <a:pt x="812" y="1962"/>
                </a:lnTo>
                <a:lnTo>
                  <a:pt x="812" y="2297"/>
                </a:lnTo>
                <a:cubicBezTo>
                  <a:pt x="812" y="2382"/>
                  <a:pt x="881" y="2449"/>
                  <a:pt x="964" y="2449"/>
                </a:cubicBezTo>
                <a:cubicBezTo>
                  <a:pt x="1049" y="2449"/>
                  <a:pt x="1116" y="2380"/>
                  <a:pt x="1116" y="2297"/>
                </a:cubicBezTo>
                <a:lnTo>
                  <a:pt x="1116" y="1700"/>
                </a:lnTo>
                <a:cubicBezTo>
                  <a:pt x="1117" y="1622"/>
                  <a:pt x="1056" y="1557"/>
                  <a:pt x="976" y="1550"/>
                </a:cubicBezTo>
                <a:close/>
                <a:moveTo>
                  <a:pt x="835" y="1271"/>
                </a:moveTo>
                <a:cubicBezTo>
                  <a:pt x="841" y="1256"/>
                  <a:pt x="842" y="1239"/>
                  <a:pt x="842" y="1223"/>
                </a:cubicBezTo>
                <a:cubicBezTo>
                  <a:pt x="842" y="1211"/>
                  <a:pt x="841" y="1198"/>
                  <a:pt x="837" y="1188"/>
                </a:cubicBezTo>
                <a:cubicBezTo>
                  <a:pt x="827" y="1151"/>
                  <a:pt x="802" y="1117"/>
                  <a:pt x="767" y="1096"/>
                </a:cubicBezTo>
                <a:lnTo>
                  <a:pt x="250" y="797"/>
                </a:lnTo>
                <a:cubicBezTo>
                  <a:pt x="178" y="754"/>
                  <a:pt x="85" y="779"/>
                  <a:pt x="42" y="853"/>
                </a:cubicBezTo>
                <a:cubicBezTo>
                  <a:pt x="0" y="925"/>
                  <a:pt x="25" y="1019"/>
                  <a:pt x="99" y="1061"/>
                </a:cubicBezTo>
                <a:lnTo>
                  <a:pt x="388" y="1228"/>
                </a:lnTo>
                <a:lnTo>
                  <a:pt x="99" y="1395"/>
                </a:lnTo>
                <a:cubicBezTo>
                  <a:pt x="27" y="1437"/>
                  <a:pt x="2" y="1530"/>
                  <a:pt x="42" y="1603"/>
                </a:cubicBezTo>
                <a:cubicBezTo>
                  <a:pt x="85" y="1675"/>
                  <a:pt x="178" y="1700"/>
                  <a:pt x="250" y="1659"/>
                </a:cubicBezTo>
                <a:lnTo>
                  <a:pt x="767" y="1361"/>
                </a:lnTo>
                <a:cubicBezTo>
                  <a:pt x="802" y="1338"/>
                  <a:pt x="825" y="1307"/>
                  <a:pt x="835" y="1271"/>
                </a:cubicBezTo>
                <a:close/>
                <a:moveTo>
                  <a:pt x="7251" y="379"/>
                </a:moveTo>
                <a:lnTo>
                  <a:pt x="7237" y="379"/>
                </a:lnTo>
                <a:cubicBezTo>
                  <a:pt x="7235" y="379"/>
                  <a:pt x="7233" y="379"/>
                  <a:pt x="7231" y="379"/>
                </a:cubicBezTo>
                <a:cubicBezTo>
                  <a:pt x="7229" y="379"/>
                  <a:pt x="7228" y="379"/>
                  <a:pt x="7226" y="379"/>
                </a:cubicBezTo>
                <a:cubicBezTo>
                  <a:pt x="7189" y="379"/>
                  <a:pt x="7154" y="383"/>
                  <a:pt x="7120" y="395"/>
                </a:cubicBezTo>
                <a:cubicBezTo>
                  <a:pt x="7087" y="405"/>
                  <a:pt x="7057" y="423"/>
                  <a:pt x="7034" y="451"/>
                </a:cubicBezTo>
                <a:lnTo>
                  <a:pt x="7034" y="451"/>
                </a:lnTo>
                <a:lnTo>
                  <a:pt x="7034" y="451"/>
                </a:lnTo>
                <a:lnTo>
                  <a:pt x="7034" y="451"/>
                </a:lnTo>
                <a:cubicBezTo>
                  <a:pt x="7009" y="478"/>
                  <a:pt x="6993" y="511"/>
                  <a:pt x="6985" y="546"/>
                </a:cubicBezTo>
                <a:cubicBezTo>
                  <a:pt x="6974" y="583"/>
                  <a:pt x="6970" y="624"/>
                  <a:pt x="6970" y="672"/>
                </a:cubicBezTo>
                <a:lnTo>
                  <a:pt x="6970" y="763"/>
                </a:lnTo>
                <a:lnTo>
                  <a:pt x="6870" y="763"/>
                </a:lnTo>
                <a:cubicBezTo>
                  <a:pt x="6835" y="763"/>
                  <a:pt x="6807" y="791"/>
                  <a:pt x="6807" y="825"/>
                </a:cubicBezTo>
                <a:cubicBezTo>
                  <a:pt x="6807" y="842"/>
                  <a:pt x="6814" y="860"/>
                  <a:pt x="6824" y="872"/>
                </a:cubicBezTo>
                <a:cubicBezTo>
                  <a:pt x="6836" y="885"/>
                  <a:pt x="6852" y="892"/>
                  <a:pt x="6870" y="894"/>
                </a:cubicBezTo>
                <a:lnTo>
                  <a:pt x="6970" y="894"/>
                </a:lnTo>
                <a:lnTo>
                  <a:pt x="6970" y="1634"/>
                </a:lnTo>
                <a:lnTo>
                  <a:pt x="6970" y="1636"/>
                </a:lnTo>
                <a:cubicBezTo>
                  <a:pt x="6970" y="1654"/>
                  <a:pt x="6977" y="1670"/>
                  <a:pt x="6990" y="1682"/>
                </a:cubicBezTo>
                <a:cubicBezTo>
                  <a:pt x="7002" y="1693"/>
                  <a:pt x="7018" y="1700"/>
                  <a:pt x="7036" y="1700"/>
                </a:cubicBezTo>
                <a:cubicBezTo>
                  <a:pt x="7069" y="1700"/>
                  <a:pt x="7097" y="1671"/>
                  <a:pt x="7097" y="1636"/>
                </a:cubicBezTo>
                <a:lnTo>
                  <a:pt x="7097" y="894"/>
                </a:lnTo>
                <a:lnTo>
                  <a:pt x="7205" y="894"/>
                </a:lnTo>
                <a:cubicBezTo>
                  <a:pt x="7222" y="892"/>
                  <a:pt x="7238" y="885"/>
                  <a:pt x="7251" y="874"/>
                </a:cubicBezTo>
                <a:cubicBezTo>
                  <a:pt x="7263" y="862"/>
                  <a:pt x="7270" y="846"/>
                  <a:pt x="7270" y="828"/>
                </a:cubicBezTo>
                <a:lnTo>
                  <a:pt x="7270" y="827"/>
                </a:lnTo>
                <a:cubicBezTo>
                  <a:pt x="7270" y="793"/>
                  <a:pt x="7242" y="765"/>
                  <a:pt x="7207" y="765"/>
                </a:cubicBezTo>
                <a:lnTo>
                  <a:pt x="7097" y="765"/>
                </a:lnTo>
                <a:lnTo>
                  <a:pt x="7097" y="673"/>
                </a:lnTo>
                <a:cubicBezTo>
                  <a:pt x="7097" y="633"/>
                  <a:pt x="7103" y="603"/>
                  <a:pt x="7108" y="582"/>
                </a:cubicBezTo>
                <a:cubicBezTo>
                  <a:pt x="7113" y="561"/>
                  <a:pt x="7122" y="546"/>
                  <a:pt x="7129" y="538"/>
                </a:cubicBezTo>
                <a:cubicBezTo>
                  <a:pt x="7136" y="531"/>
                  <a:pt x="7145" y="524"/>
                  <a:pt x="7161" y="518"/>
                </a:cubicBezTo>
                <a:cubicBezTo>
                  <a:pt x="7177" y="513"/>
                  <a:pt x="7196" y="509"/>
                  <a:pt x="7224" y="509"/>
                </a:cubicBezTo>
                <a:lnTo>
                  <a:pt x="7228" y="509"/>
                </a:lnTo>
                <a:cubicBezTo>
                  <a:pt x="7229" y="509"/>
                  <a:pt x="7231" y="509"/>
                  <a:pt x="7233" y="509"/>
                </a:cubicBezTo>
                <a:cubicBezTo>
                  <a:pt x="7235" y="509"/>
                  <a:pt x="7237" y="509"/>
                  <a:pt x="7238" y="509"/>
                </a:cubicBezTo>
                <a:lnTo>
                  <a:pt x="7247" y="509"/>
                </a:lnTo>
                <a:lnTo>
                  <a:pt x="7252" y="509"/>
                </a:lnTo>
                <a:cubicBezTo>
                  <a:pt x="7288" y="509"/>
                  <a:pt x="7318" y="481"/>
                  <a:pt x="7318" y="444"/>
                </a:cubicBezTo>
                <a:cubicBezTo>
                  <a:pt x="7314" y="409"/>
                  <a:pt x="7286" y="379"/>
                  <a:pt x="7251" y="379"/>
                </a:cubicBezTo>
                <a:close/>
                <a:moveTo>
                  <a:pt x="9482" y="862"/>
                </a:moveTo>
                <a:cubicBezTo>
                  <a:pt x="9494" y="850"/>
                  <a:pt x="9501" y="832"/>
                  <a:pt x="9501" y="816"/>
                </a:cubicBezTo>
                <a:cubicBezTo>
                  <a:pt x="9501" y="800"/>
                  <a:pt x="9494" y="784"/>
                  <a:pt x="9482" y="772"/>
                </a:cubicBezTo>
                <a:lnTo>
                  <a:pt x="9482" y="772"/>
                </a:lnTo>
                <a:lnTo>
                  <a:pt x="9482" y="772"/>
                </a:lnTo>
                <a:lnTo>
                  <a:pt x="9482" y="772"/>
                </a:lnTo>
                <a:lnTo>
                  <a:pt x="9482" y="772"/>
                </a:lnTo>
                <a:cubicBezTo>
                  <a:pt x="9469" y="760"/>
                  <a:pt x="9454" y="753"/>
                  <a:pt x="9438" y="753"/>
                </a:cubicBezTo>
                <a:cubicBezTo>
                  <a:pt x="9423" y="753"/>
                  <a:pt x="9406" y="760"/>
                  <a:pt x="9393" y="772"/>
                </a:cubicBezTo>
                <a:lnTo>
                  <a:pt x="8895" y="1256"/>
                </a:lnTo>
                <a:lnTo>
                  <a:pt x="8895" y="441"/>
                </a:lnTo>
                <a:cubicBezTo>
                  <a:pt x="8895" y="405"/>
                  <a:pt x="8865" y="377"/>
                  <a:pt x="8830" y="377"/>
                </a:cubicBezTo>
                <a:cubicBezTo>
                  <a:pt x="8812" y="377"/>
                  <a:pt x="8796" y="384"/>
                  <a:pt x="8785" y="397"/>
                </a:cubicBezTo>
                <a:cubicBezTo>
                  <a:pt x="8775" y="407"/>
                  <a:pt x="8766" y="425"/>
                  <a:pt x="8766" y="441"/>
                </a:cubicBezTo>
                <a:lnTo>
                  <a:pt x="8766" y="1634"/>
                </a:lnTo>
                <a:cubicBezTo>
                  <a:pt x="8766" y="1652"/>
                  <a:pt x="8773" y="1668"/>
                  <a:pt x="8785" y="1679"/>
                </a:cubicBezTo>
                <a:cubicBezTo>
                  <a:pt x="8796" y="1689"/>
                  <a:pt x="8814" y="1698"/>
                  <a:pt x="8830" y="1698"/>
                </a:cubicBezTo>
                <a:cubicBezTo>
                  <a:pt x="8867" y="1698"/>
                  <a:pt x="8895" y="1670"/>
                  <a:pt x="8895" y="1634"/>
                </a:cubicBezTo>
                <a:lnTo>
                  <a:pt x="8895" y="1437"/>
                </a:lnTo>
                <a:lnTo>
                  <a:pt x="9057" y="1275"/>
                </a:lnTo>
                <a:lnTo>
                  <a:pt x="9388" y="1673"/>
                </a:lnTo>
                <a:cubicBezTo>
                  <a:pt x="9395" y="1682"/>
                  <a:pt x="9402" y="1690"/>
                  <a:pt x="9411" y="1693"/>
                </a:cubicBezTo>
                <a:cubicBezTo>
                  <a:pt x="9420" y="1697"/>
                  <a:pt x="9430" y="1698"/>
                  <a:pt x="9438" y="1698"/>
                </a:cubicBezTo>
                <a:cubicBezTo>
                  <a:pt x="9448" y="1698"/>
                  <a:pt x="9466" y="1696"/>
                  <a:pt x="9480" y="1684"/>
                </a:cubicBezTo>
                <a:lnTo>
                  <a:pt x="9480" y="1684"/>
                </a:lnTo>
                <a:lnTo>
                  <a:pt x="9480" y="1684"/>
                </a:lnTo>
                <a:cubicBezTo>
                  <a:pt x="9494" y="1671"/>
                  <a:pt x="9501" y="1654"/>
                  <a:pt x="9501" y="1636"/>
                </a:cubicBezTo>
                <a:cubicBezTo>
                  <a:pt x="9501" y="1622"/>
                  <a:pt x="9496" y="1606"/>
                  <a:pt x="9485" y="1594"/>
                </a:cubicBezTo>
                <a:lnTo>
                  <a:pt x="9485" y="1594"/>
                </a:lnTo>
                <a:lnTo>
                  <a:pt x="9149" y="1186"/>
                </a:lnTo>
                <a:lnTo>
                  <a:pt x="9482" y="862"/>
                </a:lnTo>
                <a:close/>
                <a:moveTo>
                  <a:pt x="8581" y="779"/>
                </a:moveTo>
                <a:cubicBezTo>
                  <a:pt x="8593" y="790"/>
                  <a:pt x="8600" y="807"/>
                  <a:pt x="8600" y="825"/>
                </a:cubicBezTo>
                <a:lnTo>
                  <a:pt x="8600" y="1633"/>
                </a:lnTo>
                <a:cubicBezTo>
                  <a:pt x="8600" y="1650"/>
                  <a:pt x="8593" y="1666"/>
                  <a:pt x="8581" y="1677"/>
                </a:cubicBezTo>
                <a:cubicBezTo>
                  <a:pt x="8569" y="1687"/>
                  <a:pt x="8553" y="1696"/>
                  <a:pt x="8537" y="1696"/>
                </a:cubicBezTo>
                <a:cubicBezTo>
                  <a:pt x="8519" y="1696"/>
                  <a:pt x="8504" y="1689"/>
                  <a:pt x="8493" y="1677"/>
                </a:cubicBezTo>
                <a:cubicBezTo>
                  <a:pt x="8481" y="1666"/>
                  <a:pt x="8474" y="1650"/>
                  <a:pt x="8474" y="1633"/>
                </a:cubicBezTo>
                <a:lnTo>
                  <a:pt x="8474" y="1553"/>
                </a:lnTo>
                <a:cubicBezTo>
                  <a:pt x="8394" y="1640"/>
                  <a:pt x="8281" y="1696"/>
                  <a:pt x="8156" y="1696"/>
                </a:cubicBezTo>
                <a:cubicBezTo>
                  <a:pt x="8033" y="1696"/>
                  <a:pt x="7920" y="1643"/>
                  <a:pt x="7841" y="1557"/>
                </a:cubicBezTo>
                <a:cubicBezTo>
                  <a:pt x="7760" y="1472"/>
                  <a:pt x="7712" y="1354"/>
                  <a:pt x="7712" y="1228"/>
                </a:cubicBezTo>
                <a:cubicBezTo>
                  <a:pt x="7712" y="1100"/>
                  <a:pt x="7762" y="983"/>
                  <a:pt x="7841" y="899"/>
                </a:cubicBezTo>
                <a:cubicBezTo>
                  <a:pt x="7920" y="814"/>
                  <a:pt x="8033" y="760"/>
                  <a:pt x="8156" y="760"/>
                </a:cubicBezTo>
                <a:cubicBezTo>
                  <a:pt x="8281" y="760"/>
                  <a:pt x="8394" y="814"/>
                  <a:pt x="8474" y="901"/>
                </a:cubicBezTo>
                <a:lnTo>
                  <a:pt x="8474" y="823"/>
                </a:lnTo>
                <a:cubicBezTo>
                  <a:pt x="8474" y="805"/>
                  <a:pt x="8481" y="790"/>
                  <a:pt x="8493" y="777"/>
                </a:cubicBezTo>
                <a:cubicBezTo>
                  <a:pt x="8505" y="767"/>
                  <a:pt x="8521" y="760"/>
                  <a:pt x="8537" y="760"/>
                </a:cubicBezTo>
                <a:cubicBezTo>
                  <a:pt x="8555" y="761"/>
                  <a:pt x="8570" y="768"/>
                  <a:pt x="8581" y="779"/>
                </a:cubicBezTo>
                <a:close/>
                <a:moveTo>
                  <a:pt x="8474" y="1230"/>
                </a:moveTo>
                <a:cubicBezTo>
                  <a:pt x="8474" y="1135"/>
                  <a:pt x="8437" y="1049"/>
                  <a:pt x="8380" y="987"/>
                </a:cubicBezTo>
                <a:cubicBezTo>
                  <a:pt x="8322" y="925"/>
                  <a:pt x="8243" y="888"/>
                  <a:pt x="8156" y="888"/>
                </a:cubicBezTo>
                <a:cubicBezTo>
                  <a:pt x="8070" y="888"/>
                  <a:pt x="7992" y="925"/>
                  <a:pt x="7933" y="987"/>
                </a:cubicBezTo>
                <a:cubicBezTo>
                  <a:pt x="7875" y="1049"/>
                  <a:pt x="7837" y="1135"/>
                  <a:pt x="7837" y="1230"/>
                </a:cubicBezTo>
                <a:cubicBezTo>
                  <a:pt x="7837" y="1324"/>
                  <a:pt x="7874" y="1411"/>
                  <a:pt x="7933" y="1472"/>
                </a:cubicBezTo>
                <a:cubicBezTo>
                  <a:pt x="7991" y="1534"/>
                  <a:pt x="8070" y="1571"/>
                  <a:pt x="8156" y="1571"/>
                </a:cubicBezTo>
                <a:cubicBezTo>
                  <a:pt x="8243" y="1571"/>
                  <a:pt x="8322" y="1534"/>
                  <a:pt x="8380" y="1472"/>
                </a:cubicBezTo>
                <a:cubicBezTo>
                  <a:pt x="8437" y="1409"/>
                  <a:pt x="8474" y="1324"/>
                  <a:pt x="8474" y="1230"/>
                </a:cubicBezTo>
                <a:close/>
                <a:moveTo>
                  <a:pt x="3348" y="1207"/>
                </a:moveTo>
                <a:cubicBezTo>
                  <a:pt x="3297" y="1183"/>
                  <a:pt x="3239" y="1165"/>
                  <a:pt x="3181" y="1146"/>
                </a:cubicBezTo>
                <a:cubicBezTo>
                  <a:pt x="3128" y="1128"/>
                  <a:pt x="3073" y="1112"/>
                  <a:pt x="3035" y="1091"/>
                </a:cubicBezTo>
                <a:cubicBezTo>
                  <a:pt x="3015" y="1080"/>
                  <a:pt x="2999" y="1070"/>
                  <a:pt x="2991" y="1057"/>
                </a:cubicBezTo>
                <a:cubicBezTo>
                  <a:pt x="2980" y="1045"/>
                  <a:pt x="2976" y="1033"/>
                  <a:pt x="2975" y="1015"/>
                </a:cubicBezTo>
                <a:cubicBezTo>
                  <a:pt x="2975" y="992"/>
                  <a:pt x="2982" y="973"/>
                  <a:pt x="2992" y="955"/>
                </a:cubicBezTo>
                <a:cubicBezTo>
                  <a:pt x="3010" y="931"/>
                  <a:pt x="3038" y="911"/>
                  <a:pt x="3072" y="899"/>
                </a:cubicBezTo>
                <a:cubicBezTo>
                  <a:pt x="3103" y="887"/>
                  <a:pt x="3137" y="879"/>
                  <a:pt x="3162" y="879"/>
                </a:cubicBezTo>
                <a:cubicBezTo>
                  <a:pt x="3234" y="879"/>
                  <a:pt x="3280" y="904"/>
                  <a:pt x="3315" y="929"/>
                </a:cubicBezTo>
                <a:cubicBezTo>
                  <a:pt x="3332" y="941"/>
                  <a:pt x="3347" y="954"/>
                  <a:pt x="3361" y="964"/>
                </a:cubicBezTo>
                <a:cubicBezTo>
                  <a:pt x="3368" y="969"/>
                  <a:pt x="3375" y="975"/>
                  <a:pt x="3382" y="978"/>
                </a:cubicBezTo>
                <a:cubicBezTo>
                  <a:pt x="3389" y="982"/>
                  <a:pt x="3398" y="985"/>
                  <a:pt x="3406" y="985"/>
                </a:cubicBezTo>
                <a:cubicBezTo>
                  <a:pt x="3412" y="985"/>
                  <a:pt x="3419" y="983"/>
                  <a:pt x="3424" y="982"/>
                </a:cubicBezTo>
                <a:cubicBezTo>
                  <a:pt x="3429" y="980"/>
                  <a:pt x="3435" y="976"/>
                  <a:pt x="3440" y="971"/>
                </a:cubicBezTo>
                <a:cubicBezTo>
                  <a:pt x="3445" y="968"/>
                  <a:pt x="3449" y="962"/>
                  <a:pt x="3452" y="955"/>
                </a:cubicBezTo>
                <a:cubicBezTo>
                  <a:pt x="3454" y="950"/>
                  <a:pt x="3456" y="943"/>
                  <a:pt x="3456" y="938"/>
                </a:cubicBezTo>
                <a:cubicBezTo>
                  <a:pt x="3456" y="927"/>
                  <a:pt x="3452" y="916"/>
                  <a:pt x="3447" y="906"/>
                </a:cubicBezTo>
                <a:cubicBezTo>
                  <a:pt x="3438" y="888"/>
                  <a:pt x="3422" y="872"/>
                  <a:pt x="3403" y="855"/>
                </a:cubicBezTo>
                <a:cubicBezTo>
                  <a:pt x="3375" y="830"/>
                  <a:pt x="3337" y="805"/>
                  <a:pt x="3297" y="788"/>
                </a:cubicBezTo>
                <a:cubicBezTo>
                  <a:pt x="3256" y="770"/>
                  <a:pt x="3214" y="758"/>
                  <a:pt x="3174" y="758"/>
                </a:cubicBezTo>
                <a:cubicBezTo>
                  <a:pt x="3079" y="758"/>
                  <a:pt x="3001" y="779"/>
                  <a:pt x="2943" y="820"/>
                </a:cubicBezTo>
                <a:cubicBezTo>
                  <a:pt x="2913" y="841"/>
                  <a:pt x="2887" y="864"/>
                  <a:pt x="2869" y="894"/>
                </a:cubicBezTo>
                <a:cubicBezTo>
                  <a:pt x="2850" y="925"/>
                  <a:pt x="2839" y="964"/>
                  <a:pt x="2839" y="1013"/>
                </a:cubicBezTo>
                <a:cubicBezTo>
                  <a:pt x="2839" y="1015"/>
                  <a:pt x="2839" y="1019"/>
                  <a:pt x="2839" y="1020"/>
                </a:cubicBezTo>
                <a:cubicBezTo>
                  <a:pt x="2839" y="1070"/>
                  <a:pt x="2855" y="1109"/>
                  <a:pt x="2880" y="1140"/>
                </a:cubicBezTo>
                <a:cubicBezTo>
                  <a:pt x="2917" y="1188"/>
                  <a:pt x="2973" y="1215"/>
                  <a:pt x="3028" y="1235"/>
                </a:cubicBezTo>
                <a:cubicBezTo>
                  <a:pt x="3082" y="1254"/>
                  <a:pt x="3137" y="1266"/>
                  <a:pt x="3170" y="1279"/>
                </a:cubicBezTo>
                <a:cubicBezTo>
                  <a:pt x="3218" y="1294"/>
                  <a:pt x="3271" y="1312"/>
                  <a:pt x="3308" y="1335"/>
                </a:cubicBezTo>
                <a:cubicBezTo>
                  <a:pt x="3327" y="1347"/>
                  <a:pt x="3341" y="1360"/>
                  <a:pt x="3352" y="1374"/>
                </a:cubicBezTo>
                <a:cubicBezTo>
                  <a:pt x="3362" y="1388"/>
                  <a:pt x="3368" y="1404"/>
                  <a:pt x="3368" y="1421"/>
                </a:cubicBezTo>
                <a:lnTo>
                  <a:pt x="3368" y="1423"/>
                </a:lnTo>
                <a:cubicBezTo>
                  <a:pt x="3368" y="1449"/>
                  <a:pt x="3359" y="1471"/>
                  <a:pt x="3347" y="1490"/>
                </a:cubicBezTo>
                <a:cubicBezTo>
                  <a:pt x="3327" y="1516"/>
                  <a:pt x="3294" y="1538"/>
                  <a:pt x="3258" y="1550"/>
                </a:cubicBezTo>
                <a:cubicBezTo>
                  <a:pt x="3223" y="1562"/>
                  <a:pt x="3188" y="1568"/>
                  <a:pt x="3163" y="1568"/>
                </a:cubicBezTo>
                <a:cubicBezTo>
                  <a:pt x="3080" y="1568"/>
                  <a:pt x="3026" y="1548"/>
                  <a:pt x="2985" y="1527"/>
                </a:cubicBezTo>
                <a:cubicBezTo>
                  <a:pt x="2966" y="1516"/>
                  <a:pt x="2948" y="1508"/>
                  <a:pt x="2934" y="1499"/>
                </a:cubicBezTo>
                <a:cubicBezTo>
                  <a:pt x="2927" y="1495"/>
                  <a:pt x="2920" y="1492"/>
                  <a:pt x="2913" y="1488"/>
                </a:cubicBezTo>
                <a:cubicBezTo>
                  <a:pt x="2906" y="1485"/>
                  <a:pt x="2899" y="1483"/>
                  <a:pt x="2890" y="1483"/>
                </a:cubicBezTo>
                <a:cubicBezTo>
                  <a:pt x="2885" y="1483"/>
                  <a:pt x="2880" y="1483"/>
                  <a:pt x="2874" y="1486"/>
                </a:cubicBezTo>
                <a:cubicBezTo>
                  <a:pt x="2869" y="1488"/>
                  <a:pt x="2864" y="1492"/>
                  <a:pt x="2860" y="1495"/>
                </a:cubicBezTo>
                <a:cubicBezTo>
                  <a:pt x="2855" y="1501"/>
                  <a:pt x="2850" y="1506"/>
                  <a:pt x="2846" y="1513"/>
                </a:cubicBezTo>
                <a:cubicBezTo>
                  <a:pt x="2843" y="1520"/>
                  <a:pt x="2841" y="1527"/>
                  <a:pt x="2841" y="1534"/>
                </a:cubicBezTo>
                <a:cubicBezTo>
                  <a:pt x="2841" y="1546"/>
                  <a:pt x="2846" y="1559"/>
                  <a:pt x="2851" y="1568"/>
                </a:cubicBezTo>
                <a:cubicBezTo>
                  <a:pt x="2862" y="1582"/>
                  <a:pt x="2878" y="1596"/>
                  <a:pt x="2895" y="1610"/>
                </a:cubicBezTo>
                <a:cubicBezTo>
                  <a:pt x="2915" y="1622"/>
                  <a:pt x="2938" y="1636"/>
                  <a:pt x="2966" y="1649"/>
                </a:cubicBezTo>
                <a:cubicBezTo>
                  <a:pt x="3026" y="1677"/>
                  <a:pt x="3103" y="1691"/>
                  <a:pt x="3162" y="1693"/>
                </a:cubicBezTo>
                <a:lnTo>
                  <a:pt x="3162" y="1693"/>
                </a:lnTo>
                <a:cubicBezTo>
                  <a:pt x="3253" y="1693"/>
                  <a:pt x="3331" y="1671"/>
                  <a:pt x="3398" y="1622"/>
                </a:cubicBezTo>
                <a:lnTo>
                  <a:pt x="3398" y="1622"/>
                </a:lnTo>
                <a:lnTo>
                  <a:pt x="3398" y="1622"/>
                </a:lnTo>
                <a:cubicBezTo>
                  <a:pt x="3463" y="1573"/>
                  <a:pt x="3503" y="1501"/>
                  <a:pt x="3503" y="1419"/>
                </a:cubicBezTo>
                <a:cubicBezTo>
                  <a:pt x="3503" y="1375"/>
                  <a:pt x="3493" y="1337"/>
                  <a:pt x="3475" y="1305"/>
                </a:cubicBezTo>
                <a:cubicBezTo>
                  <a:pt x="3445" y="1261"/>
                  <a:pt x="3399" y="1232"/>
                  <a:pt x="3348" y="1207"/>
                </a:cubicBezTo>
                <a:close/>
                <a:moveTo>
                  <a:pt x="7513" y="377"/>
                </a:moveTo>
                <a:cubicBezTo>
                  <a:pt x="7496" y="377"/>
                  <a:pt x="7480" y="384"/>
                  <a:pt x="7469" y="397"/>
                </a:cubicBezTo>
                <a:cubicBezTo>
                  <a:pt x="7457" y="407"/>
                  <a:pt x="7450" y="425"/>
                  <a:pt x="7450" y="441"/>
                </a:cubicBezTo>
                <a:lnTo>
                  <a:pt x="7450" y="1634"/>
                </a:lnTo>
                <a:cubicBezTo>
                  <a:pt x="7450" y="1652"/>
                  <a:pt x="7457" y="1668"/>
                  <a:pt x="7469" y="1679"/>
                </a:cubicBezTo>
                <a:cubicBezTo>
                  <a:pt x="7481" y="1689"/>
                  <a:pt x="7497" y="1698"/>
                  <a:pt x="7513" y="1698"/>
                </a:cubicBezTo>
                <a:cubicBezTo>
                  <a:pt x="7550" y="1698"/>
                  <a:pt x="7578" y="1670"/>
                  <a:pt x="7578" y="1634"/>
                </a:cubicBezTo>
                <a:lnTo>
                  <a:pt x="7578" y="441"/>
                </a:lnTo>
                <a:cubicBezTo>
                  <a:pt x="7578" y="405"/>
                  <a:pt x="7548" y="377"/>
                  <a:pt x="7513" y="377"/>
                </a:cubicBezTo>
                <a:close/>
                <a:moveTo>
                  <a:pt x="10445" y="1200"/>
                </a:moveTo>
                <a:lnTo>
                  <a:pt x="10445" y="1207"/>
                </a:lnTo>
                <a:cubicBezTo>
                  <a:pt x="10445" y="1225"/>
                  <a:pt x="10438" y="1241"/>
                  <a:pt x="10426" y="1250"/>
                </a:cubicBezTo>
                <a:cubicBezTo>
                  <a:pt x="10414" y="1261"/>
                  <a:pt x="10398" y="1266"/>
                  <a:pt x="10382" y="1266"/>
                </a:cubicBezTo>
                <a:lnTo>
                  <a:pt x="9667" y="1266"/>
                </a:lnTo>
                <a:cubicBezTo>
                  <a:pt x="9684" y="1441"/>
                  <a:pt x="9823" y="1569"/>
                  <a:pt x="9991" y="1571"/>
                </a:cubicBezTo>
                <a:lnTo>
                  <a:pt x="10033" y="1571"/>
                </a:lnTo>
                <a:cubicBezTo>
                  <a:pt x="10088" y="1571"/>
                  <a:pt x="10142" y="1552"/>
                  <a:pt x="10188" y="1520"/>
                </a:cubicBezTo>
                <a:cubicBezTo>
                  <a:pt x="10236" y="1488"/>
                  <a:pt x="10276" y="1446"/>
                  <a:pt x="10305" y="1397"/>
                </a:cubicBezTo>
                <a:cubicBezTo>
                  <a:pt x="10310" y="1386"/>
                  <a:pt x="10319" y="1380"/>
                  <a:pt x="10327" y="1374"/>
                </a:cubicBezTo>
                <a:cubicBezTo>
                  <a:pt x="10336" y="1369"/>
                  <a:pt x="10347" y="1367"/>
                  <a:pt x="10357" y="1367"/>
                </a:cubicBezTo>
                <a:cubicBezTo>
                  <a:pt x="10368" y="1367"/>
                  <a:pt x="10380" y="1370"/>
                  <a:pt x="10389" y="1375"/>
                </a:cubicBezTo>
                <a:lnTo>
                  <a:pt x="10389" y="1375"/>
                </a:lnTo>
                <a:lnTo>
                  <a:pt x="10389" y="1375"/>
                </a:lnTo>
                <a:cubicBezTo>
                  <a:pt x="10407" y="1388"/>
                  <a:pt x="10419" y="1409"/>
                  <a:pt x="10419" y="1430"/>
                </a:cubicBezTo>
                <a:cubicBezTo>
                  <a:pt x="10419" y="1441"/>
                  <a:pt x="10416" y="1453"/>
                  <a:pt x="10410" y="1464"/>
                </a:cubicBezTo>
                <a:lnTo>
                  <a:pt x="10410" y="1464"/>
                </a:lnTo>
                <a:lnTo>
                  <a:pt x="10410" y="1464"/>
                </a:lnTo>
                <a:cubicBezTo>
                  <a:pt x="10370" y="1527"/>
                  <a:pt x="10315" y="1585"/>
                  <a:pt x="10252" y="1627"/>
                </a:cubicBezTo>
                <a:cubicBezTo>
                  <a:pt x="10186" y="1670"/>
                  <a:pt x="10112" y="1696"/>
                  <a:pt x="10031" y="1696"/>
                </a:cubicBezTo>
                <a:lnTo>
                  <a:pt x="9989" y="1696"/>
                </a:lnTo>
                <a:cubicBezTo>
                  <a:pt x="9864" y="1696"/>
                  <a:pt x="9749" y="1642"/>
                  <a:pt x="9668" y="1557"/>
                </a:cubicBezTo>
                <a:cubicBezTo>
                  <a:pt x="9587" y="1472"/>
                  <a:pt x="9536" y="1356"/>
                  <a:pt x="9536" y="1230"/>
                </a:cubicBezTo>
                <a:cubicBezTo>
                  <a:pt x="9536" y="1100"/>
                  <a:pt x="9587" y="983"/>
                  <a:pt x="9668" y="897"/>
                </a:cubicBezTo>
                <a:cubicBezTo>
                  <a:pt x="9751" y="813"/>
                  <a:pt x="9864" y="760"/>
                  <a:pt x="9991" y="760"/>
                </a:cubicBezTo>
                <a:cubicBezTo>
                  <a:pt x="10112" y="760"/>
                  <a:pt x="10220" y="807"/>
                  <a:pt x="10301" y="887"/>
                </a:cubicBezTo>
                <a:cubicBezTo>
                  <a:pt x="10382" y="966"/>
                  <a:pt x="10435" y="1075"/>
                  <a:pt x="10445" y="1200"/>
                </a:cubicBezTo>
                <a:close/>
                <a:moveTo>
                  <a:pt x="10305" y="1139"/>
                </a:moveTo>
                <a:cubicBezTo>
                  <a:pt x="10268" y="992"/>
                  <a:pt x="10139" y="887"/>
                  <a:pt x="9993" y="887"/>
                </a:cubicBezTo>
                <a:cubicBezTo>
                  <a:pt x="9841" y="887"/>
                  <a:pt x="9714" y="989"/>
                  <a:pt x="9675" y="1139"/>
                </a:cubicBezTo>
                <a:lnTo>
                  <a:pt x="10305" y="1139"/>
                </a:lnTo>
                <a:close/>
                <a:moveTo>
                  <a:pt x="4027" y="763"/>
                </a:moveTo>
                <a:cubicBezTo>
                  <a:pt x="3926" y="763"/>
                  <a:pt x="3836" y="802"/>
                  <a:pt x="3768" y="864"/>
                </a:cubicBezTo>
                <a:lnTo>
                  <a:pt x="3768" y="827"/>
                </a:lnTo>
                <a:cubicBezTo>
                  <a:pt x="3768" y="809"/>
                  <a:pt x="3761" y="793"/>
                  <a:pt x="3750" y="783"/>
                </a:cubicBezTo>
                <a:cubicBezTo>
                  <a:pt x="3740" y="770"/>
                  <a:pt x="3724" y="763"/>
                  <a:pt x="3706" y="763"/>
                </a:cubicBezTo>
                <a:cubicBezTo>
                  <a:pt x="3688" y="763"/>
                  <a:pt x="3670" y="770"/>
                  <a:pt x="3660" y="783"/>
                </a:cubicBezTo>
                <a:cubicBezTo>
                  <a:pt x="3649" y="795"/>
                  <a:pt x="3643" y="811"/>
                  <a:pt x="3643" y="827"/>
                </a:cubicBezTo>
                <a:lnTo>
                  <a:pt x="3643" y="1652"/>
                </a:lnTo>
                <a:lnTo>
                  <a:pt x="3644" y="1654"/>
                </a:lnTo>
                <a:lnTo>
                  <a:pt x="3644" y="1654"/>
                </a:lnTo>
                <a:cubicBezTo>
                  <a:pt x="3644" y="1657"/>
                  <a:pt x="3646" y="1659"/>
                  <a:pt x="3648" y="1663"/>
                </a:cubicBezTo>
                <a:cubicBezTo>
                  <a:pt x="3657" y="1679"/>
                  <a:pt x="3671" y="1689"/>
                  <a:pt x="3688" y="1694"/>
                </a:cubicBezTo>
                <a:lnTo>
                  <a:pt x="3690" y="1694"/>
                </a:lnTo>
                <a:lnTo>
                  <a:pt x="3704" y="1694"/>
                </a:lnTo>
                <a:cubicBezTo>
                  <a:pt x="3713" y="1694"/>
                  <a:pt x="3722" y="1693"/>
                  <a:pt x="3731" y="1689"/>
                </a:cubicBezTo>
                <a:cubicBezTo>
                  <a:pt x="3738" y="1686"/>
                  <a:pt x="3745" y="1680"/>
                  <a:pt x="3750" y="1673"/>
                </a:cubicBezTo>
                <a:lnTo>
                  <a:pt x="3750" y="1673"/>
                </a:lnTo>
                <a:cubicBezTo>
                  <a:pt x="3750" y="1673"/>
                  <a:pt x="3750" y="1671"/>
                  <a:pt x="3752" y="1671"/>
                </a:cubicBezTo>
                <a:lnTo>
                  <a:pt x="3752" y="1671"/>
                </a:lnTo>
                <a:cubicBezTo>
                  <a:pt x="3755" y="1668"/>
                  <a:pt x="3759" y="1663"/>
                  <a:pt x="3761" y="1659"/>
                </a:cubicBezTo>
                <a:cubicBezTo>
                  <a:pt x="3762" y="1654"/>
                  <a:pt x="3764" y="1650"/>
                  <a:pt x="3764" y="1645"/>
                </a:cubicBezTo>
                <a:lnTo>
                  <a:pt x="3764" y="1643"/>
                </a:lnTo>
                <a:lnTo>
                  <a:pt x="3764" y="1147"/>
                </a:lnTo>
                <a:cubicBezTo>
                  <a:pt x="3766" y="1077"/>
                  <a:pt x="3796" y="1012"/>
                  <a:pt x="3842" y="966"/>
                </a:cubicBezTo>
                <a:cubicBezTo>
                  <a:pt x="3888" y="920"/>
                  <a:pt x="3953" y="890"/>
                  <a:pt x="4023" y="890"/>
                </a:cubicBezTo>
                <a:cubicBezTo>
                  <a:pt x="4095" y="890"/>
                  <a:pt x="4159" y="918"/>
                  <a:pt x="4205" y="966"/>
                </a:cubicBezTo>
                <a:cubicBezTo>
                  <a:pt x="4251" y="1012"/>
                  <a:pt x="4279" y="1077"/>
                  <a:pt x="4279" y="1147"/>
                </a:cubicBezTo>
                <a:lnTo>
                  <a:pt x="4279" y="1634"/>
                </a:lnTo>
                <a:cubicBezTo>
                  <a:pt x="4279" y="1652"/>
                  <a:pt x="4286" y="1668"/>
                  <a:pt x="4298" y="1680"/>
                </a:cubicBezTo>
                <a:cubicBezTo>
                  <a:pt x="4310" y="1691"/>
                  <a:pt x="4326" y="1698"/>
                  <a:pt x="4342" y="1698"/>
                </a:cubicBezTo>
                <a:cubicBezTo>
                  <a:pt x="4360" y="1698"/>
                  <a:pt x="4376" y="1691"/>
                  <a:pt x="4386" y="1680"/>
                </a:cubicBezTo>
                <a:cubicBezTo>
                  <a:pt x="4399" y="1670"/>
                  <a:pt x="4406" y="1652"/>
                  <a:pt x="4406" y="1634"/>
                </a:cubicBezTo>
                <a:lnTo>
                  <a:pt x="4406" y="1147"/>
                </a:lnTo>
                <a:cubicBezTo>
                  <a:pt x="4413" y="936"/>
                  <a:pt x="4240" y="763"/>
                  <a:pt x="4027" y="763"/>
                </a:cubicBezTo>
                <a:close/>
                <a:moveTo>
                  <a:pt x="5294" y="901"/>
                </a:moveTo>
                <a:cubicBezTo>
                  <a:pt x="5375" y="985"/>
                  <a:pt x="5421" y="1103"/>
                  <a:pt x="5423" y="1230"/>
                </a:cubicBezTo>
                <a:cubicBezTo>
                  <a:pt x="5423" y="1356"/>
                  <a:pt x="5375" y="1472"/>
                  <a:pt x="5294" y="1559"/>
                </a:cubicBezTo>
                <a:cubicBezTo>
                  <a:pt x="5214" y="1643"/>
                  <a:pt x="5101" y="1698"/>
                  <a:pt x="4978" y="1698"/>
                </a:cubicBezTo>
                <a:cubicBezTo>
                  <a:pt x="4854" y="1698"/>
                  <a:pt x="4744" y="1644"/>
                  <a:pt x="4663" y="1559"/>
                </a:cubicBezTo>
                <a:cubicBezTo>
                  <a:pt x="4582" y="1475"/>
                  <a:pt x="4533" y="1356"/>
                  <a:pt x="4533" y="1230"/>
                </a:cubicBezTo>
                <a:cubicBezTo>
                  <a:pt x="4533" y="1103"/>
                  <a:pt x="4582" y="987"/>
                  <a:pt x="4663" y="901"/>
                </a:cubicBezTo>
                <a:cubicBezTo>
                  <a:pt x="4742" y="816"/>
                  <a:pt x="4855" y="761"/>
                  <a:pt x="4978" y="761"/>
                </a:cubicBezTo>
                <a:cubicBezTo>
                  <a:pt x="5103" y="761"/>
                  <a:pt x="5214" y="816"/>
                  <a:pt x="5294" y="901"/>
                </a:cubicBezTo>
                <a:close/>
                <a:moveTo>
                  <a:pt x="5296" y="1230"/>
                </a:moveTo>
                <a:cubicBezTo>
                  <a:pt x="5296" y="1135"/>
                  <a:pt x="5258" y="1049"/>
                  <a:pt x="5200" y="987"/>
                </a:cubicBezTo>
                <a:cubicBezTo>
                  <a:pt x="5141" y="925"/>
                  <a:pt x="5063" y="887"/>
                  <a:pt x="4978" y="887"/>
                </a:cubicBezTo>
                <a:cubicBezTo>
                  <a:pt x="4892" y="887"/>
                  <a:pt x="4813" y="925"/>
                  <a:pt x="4755" y="987"/>
                </a:cubicBezTo>
                <a:cubicBezTo>
                  <a:pt x="4696" y="1049"/>
                  <a:pt x="4659" y="1135"/>
                  <a:pt x="4659" y="1230"/>
                </a:cubicBezTo>
                <a:cubicBezTo>
                  <a:pt x="4659" y="1324"/>
                  <a:pt x="4696" y="1410"/>
                  <a:pt x="4755" y="1471"/>
                </a:cubicBezTo>
                <a:cubicBezTo>
                  <a:pt x="4813" y="1533"/>
                  <a:pt x="4892" y="1569"/>
                  <a:pt x="4978" y="1569"/>
                </a:cubicBezTo>
                <a:cubicBezTo>
                  <a:pt x="5065" y="1569"/>
                  <a:pt x="5144" y="1532"/>
                  <a:pt x="5200" y="1471"/>
                </a:cubicBezTo>
                <a:cubicBezTo>
                  <a:pt x="5259" y="1409"/>
                  <a:pt x="5296" y="1324"/>
                  <a:pt x="5296" y="1230"/>
                </a:cubicBezTo>
                <a:close/>
                <a:moveTo>
                  <a:pt x="6671" y="768"/>
                </a:moveTo>
                <a:lnTo>
                  <a:pt x="6671" y="768"/>
                </a:lnTo>
                <a:cubicBezTo>
                  <a:pt x="6669" y="768"/>
                  <a:pt x="6669" y="768"/>
                  <a:pt x="6671" y="768"/>
                </a:cubicBezTo>
                <a:cubicBezTo>
                  <a:pt x="6662" y="765"/>
                  <a:pt x="6655" y="763"/>
                  <a:pt x="6648" y="763"/>
                </a:cubicBezTo>
                <a:cubicBezTo>
                  <a:pt x="6636" y="763"/>
                  <a:pt x="6624" y="767"/>
                  <a:pt x="6613" y="774"/>
                </a:cubicBezTo>
                <a:cubicBezTo>
                  <a:pt x="6603" y="781"/>
                  <a:pt x="6593" y="790"/>
                  <a:pt x="6588" y="802"/>
                </a:cubicBezTo>
                <a:lnTo>
                  <a:pt x="6588" y="802"/>
                </a:lnTo>
                <a:lnTo>
                  <a:pt x="6345" y="1467"/>
                </a:lnTo>
                <a:lnTo>
                  <a:pt x="6158" y="1022"/>
                </a:lnTo>
                <a:lnTo>
                  <a:pt x="6158" y="1022"/>
                </a:lnTo>
                <a:cubicBezTo>
                  <a:pt x="6153" y="1010"/>
                  <a:pt x="6144" y="999"/>
                  <a:pt x="6133" y="994"/>
                </a:cubicBezTo>
                <a:cubicBezTo>
                  <a:pt x="6123" y="987"/>
                  <a:pt x="6110" y="983"/>
                  <a:pt x="6096" y="983"/>
                </a:cubicBezTo>
                <a:cubicBezTo>
                  <a:pt x="6084" y="983"/>
                  <a:pt x="6072" y="987"/>
                  <a:pt x="6061" y="994"/>
                </a:cubicBezTo>
                <a:cubicBezTo>
                  <a:pt x="6051" y="1001"/>
                  <a:pt x="6042" y="1010"/>
                  <a:pt x="6036" y="1022"/>
                </a:cubicBezTo>
                <a:lnTo>
                  <a:pt x="6036" y="1022"/>
                </a:lnTo>
                <a:lnTo>
                  <a:pt x="5848" y="1467"/>
                </a:lnTo>
                <a:lnTo>
                  <a:pt x="5603" y="802"/>
                </a:lnTo>
                <a:lnTo>
                  <a:pt x="5603" y="802"/>
                </a:lnTo>
                <a:cubicBezTo>
                  <a:pt x="5599" y="790"/>
                  <a:pt x="5591" y="779"/>
                  <a:pt x="5580" y="772"/>
                </a:cubicBezTo>
                <a:cubicBezTo>
                  <a:pt x="5569" y="765"/>
                  <a:pt x="5557" y="761"/>
                  <a:pt x="5545" y="761"/>
                </a:cubicBezTo>
                <a:cubicBezTo>
                  <a:pt x="5536" y="761"/>
                  <a:pt x="5529" y="763"/>
                  <a:pt x="5520" y="767"/>
                </a:cubicBezTo>
                <a:lnTo>
                  <a:pt x="5520" y="767"/>
                </a:lnTo>
                <a:lnTo>
                  <a:pt x="5520" y="767"/>
                </a:lnTo>
                <a:cubicBezTo>
                  <a:pt x="5497" y="777"/>
                  <a:pt x="5483" y="800"/>
                  <a:pt x="5483" y="825"/>
                </a:cubicBezTo>
                <a:cubicBezTo>
                  <a:pt x="5483" y="832"/>
                  <a:pt x="5485" y="841"/>
                  <a:pt x="5488" y="848"/>
                </a:cubicBezTo>
                <a:lnTo>
                  <a:pt x="5488" y="848"/>
                </a:lnTo>
                <a:lnTo>
                  <a:pt x="5790" y="1654"/>
                </a:lnTo>
                <a:lnTo>
                  <a:pt x="5790" y="1654"/>
                </a:lnTo>
                <a:cubicBezTo>
                  <a:pt x="5791" y="1659"/>
                  <a:pt x="5795" y="1666"/>
                  <a:pt x="5800" y="1671"/>
                </a:cubicBezTo>
                <a:cubicBezTo>
                  <a:pt x="5804" y="1675"/>
                  <a:pt x="5809" y="1679"/>
                  <a:pt x="5814" y="1682"/>
                </a:cubicBezTo>
                <a:cubicBezTo>
                  <a:pt x="5816" y="1684"/>
                  <a:pt x="5816" y="1684"/>
                  <a:pt x="5820" y="1686"/>
                </a:cubicBezTo>
                <a:cubicBezTo>
                  <a:pt x="5821" y="1687"/>
                  <a:pt x="5825" y="1687"/>
                  <a:pt x="5829" y="1689"/>
                </a:cubicBezTo>
                <a:cubicBezTo>
                  <a:pt x="5834" y="1691"/>
                  <a:pt x="5841" y="1693"/>
                  <a:pt x="5850" y="1693"/>
                </a:cubicBezTo>
                <a:cubicBezTo>
                  <a:pt x="5862" y="1693"/>
                  <a:pt x="5873" y="1689"/>
                  <a:pt x="5883" y="1682"/>
                </a:cubicBezTo>
                <a:cubicBezTo>
                  <a:pt x="5892" y="1675"/>
                  <a:pt x="5901" y="1666"/>
                  <a:pt x="5906" y="1654"/>
                </a:cubicBezTo>
                <a:lnTo>
                  <a:pt x="5906" y="1654"/>
                </a:lnTo>
                <a:lnTo>
                  <a:pt x="6096" y="1200"/>
                </a:lnTo>
                <a:lnTo>
                  <a:pt x="6287" y="1652"/>
                </a:lnTo>
                <a:lnTo>
                  <a:pt x="6287" y="1652"/>
                </a:lnTo>
                <a:cubicBezTo>
                  <a:pt x="6290" y="1664"/>
                  <a:pt x="6299" y="1673"/>
                  <a:pt x="6308" y="1680"/>
                </a:cubicBezTo>
                <a:cubicBezTo>
                  <a:pt x="6317" y="1687"/>
                  <a:pt x="6327" y="1693"/>
                  <a:pt x="6340" y="1693"/>
                </a:cubicBezTo>
                <a:lnTo>
                  <a:pt x="6348" y="1693"/>
                </a:lnTo>
                <a:cubicBezTo>
                  <a:pt x="6355" y="1693"/>
                  <a:pt x="6364" y="1691"/>
                  <a:pt x="6370" y="1689"/>
                </a:cubicBezTo>
                <a:cubicBezTo>
                  <a:pt x="6377" y="1687"/>
                  <a:pt x="6382" y="1684"/>
                  <a:pt x="6385" y="1680"/>
                </a:cubicBezTo>
                <a:cubicBezTo>
                  <a:pt x="6396" y="1673"/>
                  <a:pt x="6403" y="1661"/>
                  <a:pt x="6408" y="1650"/>
                </a:cubicBezTo>
                <a:lnTo>
                  <a:pt x="6408" y="1650"/>
                </a:lnTo>
                <a:lnTo>
                  <a:pt x="6708" y="848"/>
                </a:lnTo>
                <a:cubicBezTo>
                  <a:pt x="6711" y="841"/>
                  <a:pt x="6713" y="832"/>
                  <a:pt x="6713" y="825"/>
                </a:cubicBezTo>
                <a:cubicBezTo>
                  <a:pt x="6708" y="802"/>
                  <a:pt x="6694" y="779"/>
                  <a:pt x="6671" y="768"/>
                </a:cubicBezTo>
                <a:close/>
              </a:path>
            </a:pathLst>
          </a:custGeom>
          <a:solidFill>
            <a:srgbClr val="29B5E8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351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471793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8235CD8-B160-4FCB-A274-ACBDDFF6C43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92127" y="857465"/>
            <a:ext cx="7353390" cy="957299"/>
          </a:xfrm>
        </p:spPr>
        <p:txBody>
          <a:bodyPr/>
          <a:lstStyle/>
          <a:p>
            <a:r>
              <a:rPr lang="en-GB" b="1" dirty="0">
                <a:solidFill>
                  <a:srgbClr val="FF7100"/>
                </a:solidFill>
              </a:rPr>
              <a:t>Snowflake ETL(s) with Azure  </a:t>
            </a:r>
            <a:endParaRPr lang="pl-PL" b="1" dirty="0">
              <a:solidFill>
                <a:srgbClr val="FF71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A64FE4-5965-4674-AF45-A45279C74D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4398" y="1814764"/>
            <a:ext cx="4235475" cy="449554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F2A303-8308-41FF-9BE9-33D0B2ACF926}"/>
              </a:ext>
            </a:extLst>
          </p:cNvPr>
          <p:cNvSpPr txBox="1"/>
          <p:nvPr/>
        </p:nvSpPr>
        <p:spPr>
          <a:xfrm>
            <a:off x="676275" y="2042270"/>
            <a:ext cx="5010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Loading Continuously Using Snowpipe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C7F0E67-94C8-4648-B0C7-F0CAC47A7C32}"/>
              </a:ext>
            </a:extLst>
          </p:cNvPr>
          <p:cNvSpPr/>
          <p:nvPr/>
        </p:nvSpPr>
        <p:spPr>
          <a:xfrm>
            <a:off x="1085850" y="2639109"/>
            <a:ext cx="62103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Snowpipe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is Snowflake’s continuous data ingestion service. </a:t>
            </a:r>
            <a:r>
              <a:rPr lang="en-US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Snowpipe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loads data within minutes after files are added to a stage and submitted for ingestion.</a:t>
            </a:r>
          </a:p>
          <a:p>
            <a:endParaRPr lang="en-GB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GB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Typical scenario (Loading IoT Data)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IoTHub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-&gt; Azure Blob Storage (Routing) -&gt; Snowflake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Event Hub -&gt;Azure Blob Storage (Routing) -&gt; Snowflake</a:t>
            </a:r>
            <a:endParaRPr lang="pl-PL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49170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8235CD8-B160-4FCB-A274-ACBDDFF6C43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92127" y="857465"/>
            <a:ext cx="7353390" cy="957299"/>
          </a:xfrm>
        </p:spPr>
        <p:txBody>
          <a:bodyPr/>
          <a:lstStyle/>
          <a:p>
            <a:r>
              <a:rPr lang="en-GB" b="1" dirty="0">
                <a:solidFill>
                  <a:srgbClr val="FF7100"/>
                </a:solidFill>
              </a:rPr>
              <a:t>Snowflake ETL(s) with Azure  </a:t>
            </a:r>
            <a:endParaRPr lang="pl-PL" b="1" dirty="0">
              <a:solidFill>
                <a:srgbClr val="FF71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FD8253E-F589-485C-9728-53D4ADD0EC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1205" y="1061173"/>
            <a:ext cx="4400002" cy="579682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0CE699E-B64A-495E-8B33-2B84C5658E06}"/>
              </a:ext>
            </a:extLst>
          </p:cNvPr>
          <p:cNvSpPr/>
          <p:nvPr/>
        </p:nvSpPr>
        <p:spPr>
          <a:xfrm>
            <a:off x="773944" y="2056672"/>
            <a:ext cx="560780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Bulk Loading Using COPY</a:t>
            </a:r>
            <a:r>
              <a:rPr lang="en-GB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and Azure Data Factory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0BC538-56B8-4684-B20F-DE042AB99A42}"/>
              </a:ext>
            </a:extLst>
          </p:cNvPr>
          <p:cNvSpPr/>
          <p:nvPr/>
        </p:nvSpPr>
        <p:spPr>
          <a:xfrm>
            <a:off x="850045" y="2518337"/>
            <a:ext cx="66002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dirty="0">
                <a:solidFill>
                  <a:schemeClr val="accent2"/>
                </a:solidFill>
              </a:rPr>
              <a:t>COPY INTO</a:t>
            </a:r>
            <a:r>
              <a:rPr lang="en-GB" dirty="0">
                <a:solidFill>
                  <a:schemeClr val="accent2"/>
                </a:solidFill>
              </a:rPr>
              <a:t> &lt;table&gt; 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loads data from staged files to an existing table.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4779BE-F2F3-4E5A-9A2B-12FEBD24E1DD}"/>
              </a:ext>
            </a:extLst>
          </p:cNvPr>
          <p:cNvSpPr txBox="1"/>
          <p:nvPr/>
        </p:nvSpPr>
        <p:spPr>
          <a:xfrm>
            <a:off x="1009650" y="3124200"/>
            <a:ext cx="488632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Steps: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Create Stage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Create File Format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Create Table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Create Storage Procedure (*)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Run Store Procedure(*) via ODBC</a:t>
            </a:r>
            <a:endParaRPr lang="pl-PL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73326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078129F-88C7-4AFD-B473-255752BD0890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596900" y="298450"/>
            <a:ext cx="4657725" cy="95726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3700" b="1" spc="300" dirty="0">
                <a:solidFill>
                  <a:srgbClr val="FF7100"/>
                </a:solidFill>
              </a:rPr>
              <a:t>Agenda</a:t>
            </a:r>
            <a:endParaRPr lang="pl-PL" sz="3700" b="1" spc="300" dirty="0">
              <a:solidFill>
                <a:srgbClr val="FF710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E2D7AD4-30A0-4EF0-A3FF-38878DE1BABB}"/>
              </a:ext>
            </a:extLst>
          </p:cNvPr>
          <p:cNvSpPr/>
          <p:nvPr/>
        </p:nvSpPr>
        <p:spPr>
          <a:xfrm>
            <a:off x="1094740" y="991622"/>
            <a:ext cx="951992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200" b="1" dirty="0">
                <a:solidFill>
                  <a:srgbClr val="FF5F00"/>
                </a:solidFill>
              </a:rPr>
              <a:t>Real challenges</a:t>
            </a:r>
            <a:endParaRPr lang="en-GB" sz="3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Azure Data Solutions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Modern Data Warehouse (Lakehouse)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GB" sz="3200" b="1" dirty="0">
                <a:solidFill>
                  <a:srgbClr val="FF5F00"/>
                </a:solidFill>
              </a:rPr>
              <a:t>Snowflake vs Azure </a:t>
            </a:r>
            <a:r>
              <a:rPr lang="en-GB" sz="3200" b="1" dirty="0" err="1">
                <a:solidFill>
                  <a:srgbClr val="FF5F00"/>
                </a:solidFill>
              </a:rPr>
              <a:t>Synapase</a:t>
            </a:r>
            <a:endParaRPr lang="en-GB" sz="3200" b="1" dirty="0">
              <a:solidFill>
                <a:srgbClr val="FF5F00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4000" b="1" dirty="0">
                <a:solidFill>
                  <a:srgbClr val="FF5F00"/>
                </a:solidFill>
              </a:rPr>
              <a:t>Demo(s)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4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4946258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CE38E2F-B73A-461C-A8A1-7FFD311B060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DCA8EAD-9E03-471F-B189-7D7F353AB09D}"/>
              </a:ext>
            </a:extLst>
          </p:cNvPr>
          <p:cNvSpPr/>
          <p:nvPr/>
        </p:nvSpPr>
        <p:spPr>
          <a:xfrm>
            <a:off x="2627294" y="3948132"/>
            <a:ext cx="231723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4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Snowflake</a:t>
            </a:r>
            <a:endParaRPr lang="pl-PL" sz="4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1873DBC-AC0C-4505-8587-81F9556D26ED}"/>
              </a:ext>
            </a:extLst>
          </p:cNvPr>
          <p:cNvSpPr txBox="1"/>
          <p:nvPr/>
        </p:nvSpPr>
        <p:spPr>
          <a:xfrm>
            <a:off x="1266496" y="2526204"/>
            <a:ext cx="3292889" cy="14219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GB" sz="9600" b="1" spc="-50" dirty="0">
                <a:solidFill>
                  <a:srgbClr val="FF5F00"/>
                </a:solidFill>
                <a:latin typeface="Calibri Light" panose="020F0302020204030204"/>
              </a:rPr>
              <a:t>DEMO</a:t>
            </a:r>
            <a:endParaRPr lang="pl-PL" sz="9600" b="1" spc="-50" dirty="0">
              <a:solidFill>
                <a:srgbClr val="FF5F00"/>
              </a:solidFill>
              <a:latin typeface="Calibri Light" panose="020F03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0718266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E057674-883B-43DC-A42C-66FFD726489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92127" y="857465"/>
            <a:ext cx="7732748" cy="957299"/>
          </a:xfrm>
        </p:spPr>
        <p:txBody>
          <a:bodyPr/>
          <a:lstStyle/>
          <a:p>
            <a:r>
              <a:rPr lang="en-GB" b="1" dirty="0">
                <a:solidFill>
                  <a:srgbClr val="FF7100"/>
                </a:solidFill>
              </a:rPr>
              <a:t>Synapse vs Snowflake</a:t>
            </a:r>
            <a:endParaRPr lang="pl-PL" dirty="0"/>
          </a:p>
          <a:p>
            <a:endParaRPr lang="pl-PL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0B976A9-8A7A-4E55-95E5-BC20C2BAB5E7}"/>
              </a:ext>
            </a:extLst>
          </p:cNvPr>
          <p:cNvCxnSpPr>
            <a:cxnSpLocks/>
          </p:cNvCxnSpPr>
          <p:nvPr/>
        </p:nvCxnSpPr>
        <p:spPr>
          <a:xfrm flipH="1">
            <a:off x="6491287" y="1554718"/>
            <a:ext cx="9525" cy="4807982"/>
          </a:xfrm>
          <a:prstGeom prst="line">
            <a:avLst/>
          </a:prstGeom>
          <a:ln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FCD6CB4-1A48-4A04-9787-47AFFC92421A}"/>
              </a:ext>
            </a:extLst>
          </p:cNvPr>
          <p:cNvSpPr txBox="1"/>
          <p:nvPr/>
        </p:nvSpPr>
        <p:spPr>
          <a:xfrm>
            <a:off x="2257425" y="1537811"/>
            <a:ext cx="24860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Azure Synapse Analytics</a:t>
            </a:r>
            <a:endParaRPr lang="pl-PL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3928BAA-F9E1-44B8-8584-C4A364D27224}"/>
              </a:ext>
            </a:extLst>
          </p:cNvPr>
          <p:cNvCxnSpPr>
            <a:cxnSpLocks/>
          </p:cNvCxnSpPr>
          <p:nvPr/>
        </p:nvCxnSpPr>
        <p:spPr>
          <a:xfrm>
            <a:off x="942975" y="2000250"/>
            <a:ext cx="11115675" cy="14036"/>
          </a:xfrm>
          <a:prstGeom prst="line">
            <a:avLst/>
          </a:prstGeom>
          <a:ln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8555306-6AAD-4327-A755-2793A734F262}"/>
              </a:ext>
            </a:extLst>
          </p:cNvPr>
          <p:cNvSpPr txBox="1"/>
          <p:nvPr/>
        </p:nvSpPr>
        <p:spPr>
          <a:xfrm>
            <a:off x="6906291" y="1584365"/>
            <a:ext cx="15822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Snowflake DW</a:t>
            </a:r>
            <a:endParaRPr lang="pl-PL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E54338A-1E19-4081-9782-3710699AC227}"/>
              </a:ext>
            </a:extLst>
          </p:cNvPr>
          <p:cNvSpPr/>
          <p:nvPr/>
        </p:nvSpPr>
        <p:spPr>
          <a:xfrm>
            <a:off x="1076302" y="2112049"/>
            <a:ext cx="5009506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l-PL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Hosting environment</a:t>
            </a:r>
            <a:r>
              <a:rPr lang="en-GB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: </a:t>
            </a:r>
            <a:r>
              <a:rPr lang="pl-PL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Azure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l-PL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Azure integration</a:t>
            </a:r>
            <a:r>
              <a:rPr lang="en-GB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: </a:t>
            </a:r>
            <a:r>
              <a:rPr lang="pl-PL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Native (Azure Data Factory)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l-PL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Scale out</a:t>
            </a:r>
            <a:r>
              <a:rPr lang="en-GB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: </a:t>
            </a:r>
            <a:r>
              <a:rPr lang="pl-PL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Offline (via PowerShell, TSQL)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l-PL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Connectivity</a:t>
            </a:r>
            <a:r>
              <a:rPr lang="en-GB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: </a:t>
            </a:r>
            <a:r>
              <a:rPr lang="pl-PL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SQL/TDS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l-PL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Zero Cloning Copy</a:t>
            </a:r>
            <a:r>
              <a:rPr lang="en-GB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: </a:t>
            </a:r>
            <a:r>
              <a:rPr lang="pl-PL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l-PL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Time travel</a:t>
            </a:r>
            <a:r>
              <a:rPr lang="en-GB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: </a:t>
            </a:r>
            <a:r>
              <a:rPr lang="pl-PL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l-PL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Result Caching</a:t>
            </a:r>
            <a:r>
              <a:rPr lang="en-GB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: </a:t>
            </a:r>
            <a:r>
              <a:rPr lang="pl-PL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Yes (Doesn't use slots)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l-PL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Data sharing</a:t>
            </a:r>
            <a:r>
              <a:rPr lang="en-GB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: </a:t>
            </a:r>
            <a:r>
              <a:rPr lang="pl-PL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Yes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l-PL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Security</a:t>
            </a:r>
            <a:r>
              <a:rPr lang="en-GB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: </a:t>
            </a:r>
            <a:r>
              <a:rPr lang="pl-PL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RBAC, Data Encryption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l-PL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External tables</a:t>
            </a:r>
            <a:r>
              <a:rPr lang="en-GB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: </a:t>
            </a:r>
            <a:r>
              <a:rPr lang="pl-PL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Yes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l-PL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Workload isolation</a:t>
            </a:r>
            <a:r>
              <a:rPr lang="en-GB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: </a:t>
            </a:r>
            <a:r>
              <a:rPr lang="pl-PL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Yes(resource classes/group)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l-PL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On-demand query</a:t>
            </a:r>
            <a:r>
              <a:rPr lang="en-GB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 </a:t>
            </a:r>
            <a:r>
              <a:rPr lang="pl-PL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Yes**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l-PL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Power BI integration</a:t>
            </a:r>
            <a:r>
              <a:rPr lang="en-GB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 </a:t>
            </a:r>
            <a:r>
              <a:rPr lang="pl-PL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Native*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79BD4BE-12AB-42EC-86C8-6F56634457A7}"/>
              </a:ext>
            </a:extLst>
          </p:cNvPr>
          <p:cNvSpPr/>
          <p:nvPr/>
        </p:nvSpPr>
        <p:spPr>
          <a:xfrm>
            <a:off x="6624613" y="2199772"/>
            <a:ext cx="5548335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l-PL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Hosting environment</a:t>
            </a:r>
            <a:r>
              <a:rPr lang="en-GB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: </a:t>
            </a:r>
            <a:r>
              <a:rPr lang="pl-PL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Azure</a:t>
            </a:r>
            <a:r>
              <a:rPr lang="en-GB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AWS, GCP</a:t>
            </a:r>
            <a:endParaRPr lang="pl-PL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l-PL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Azure integration</a:t>
            </a:r>
            <a:r>
              <a:rPr lang="en-GB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: </a:t>
            </a:r>
            <a:r>
              <a:rPr lang="pl-PL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Azure Blob Storage, Azure Data Factory ODBC, Snowpipes </a:t>
            </a:r>
            <a:r>
              <a:rPr lang="en-GB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(*)</a:t>
            </a:r>
            <a:endParaRPr lang="pl-PL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l-PL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Scale out</a:t>
            </a:r>
            <a:r>
              <a:rPr lang="en-GB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: </a:t>
            </a:r>
            <a:r>
              <a:rPr lang="pl-PL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Online (Autoscaling)</a:t>
            </a:r>
            <a:endParaRPr lang="en-GB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l-PL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Connectivity</a:t>
            </a:r>
            <a:r>
              <a:rPr lang="en-GB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: ODBC/JDBC</a:t>
            </a:r>
            <a:endParaRPr lang="pl-PL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l-PL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Zero Cloning Copy</a:t>
            </a:r>
            <a:r>
              <a:rPr lang="en-GB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: Yes</a:t>
            </a:r>
            <a:endParaRPr lang="pl-PL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l-PL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Time travel</a:t>
            </a:r>
            <a:r>
              <a:rPr lang="en-GB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: Yes (90 days)</a:t>
            </a:r>
            <a:endParaRPr lang="pl-PL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l-PL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Result Caching</a:t>
            </a:r>
            <a:r>
              <a:rPr lang="en-GB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: </a:t>
            </a:r>
            <a:r>
              <a:rPr lang="pl-PL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Yes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l-PL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Data sharing</a:t>
            </a:r>
            <a:r>
              <a:rPr lang="en-GB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: </a:t>
            </a:r>
            <a:r>
              <a:rPr lang="pl-PL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Yes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l-PL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Security</a:t>
            </a:r>
            <a:r>
              <a:rPr lang="en-GB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: </a:t>
            </a:r>
            <a:r>
              <a:rPr lang="pl-PL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RBAC, Data Encryption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l-PL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External tables</a:t>
            </a:r>
            <a:r>
              <a:rPr lang="en-GB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: </a:t>
            </a:r>
            <a:r>
              <a:rPr lang="pl-PL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Yes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l-PL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Workload isolation</a:t>
            </a:r>
            <a:r>
              <a:rPr lang="en-GB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: </a:t>
            </a:r>
            <a:r>
              <a:rPr lang="pl-PL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Yes(</a:t>
            </a:r>
            <a:r>
              <a:rPr lang="en-GB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Virtual Warehouses</a:t>
            </a:r>
            <a:r>
              <a:rPr lang="pl-PL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l-PL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On-demand query</a:t>
            </a:r>
            <a:r>
              <a:rPr lang="en-GB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 Yes*(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starts DW and turns off)</a:t>
            </a:r>
            <a:endParaRPr lang="pl-PL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l-PL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Power BI integration</a:t>
            </a:r>
            <a:r>
              <a:rPr lang="en-GB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 Yes</a:t>
            </a:r>
            <a:r>
              <a:rPr lang="pl-PL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33158710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E057674-883B-43DC-A42C-66FFD726489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92127" y="857465"/>
            <a:ext cx="7732748" cy="957299"/>
          </a:xfrm>
        </p:spPr>
        <p:txBody>
          <a:bodyPr/>
          <a:lstStyle/>
          <a:p>
            <a:r>
              <a:rPr lang="en-GB" b="1" dirty="0">
                <a:solidFill>
                  <a:srgbClr val="FF7100"/>
                </a:solidFill>
              </a:rPr>
              <a:t>Synapse vs Snowflake</a:t>
            </a:r>
            <a:endParaRPr lang="pl-PL" dirty="0"/>
          </a:p>
          <a:p>
            <a:endParaRPr lang="pl-PL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0B976A9-8A7A-4E55-95E5-BC20C2BAB5E7}"/>
              </a:ext>
            </a:extLst>
          </p:cNvPr>
          <p:cNvCxnSpPr>
            <a:cxnSpLocks/>
          </p:cNvCxnSpPr>
          <p:nvPr/>
        </p:nvCxnSpPr>
        <p:spPr>
          <a:xfrm flipH="1">
            <a:off x="6491287" y="1554718"/>
            <a:ext cx="9525" cy="4807982"/>
          </a:xfrm>
          <a:prstGeom prst="line">
            <a:avLst/>
          </a:prstGeom>
          <a:ln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FCD6CB4-1A48-4A04-9787-47AFFC92421A}"/>
              </a:ext>
            </a:extLst>
          </p:cNvPr>
          <p:cNvSpPr txBox="1"/>
          <p:nvPr/>
        </p:nvSpPr>
        <p:spPr>
          <a:xfrm>
            <a:off x="2257425" y="1537811"/>
            <a:ext cx="24860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Azure Synapse Analytics</a:t>
            </a:r>
            <a:endParaRPr lang="pl-PL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3928BAA-F9E1-44B8-8584-C4A364D27224}"/>
              </a:ext>
            </a:extLst>
          </p:cNvPr>
          <p:cNvCxnSpPr>
            <a:cxnSpLocks/>
          </p:cNvCxnSpPr>
          <p:nvPr/>
        </p:nvCxnSpPr>
        <p:spPr>
          <a:xfrm>
            <a:off x="942975" y="2000250"/>
            <a:ext cx="11115675" cy="14036"/>
          </a:xfrm>
          <a:prstGeom prst="line">
            <a:avLst/>
          </a:prstGeom>
          <a:ln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8555306-6AAD-4327-A755-2793A734F262}"/>
              </a:ext>
            </a:extLst>
          </p:cNvPr>
          <p:cNvSpPr txBox="1"/>
          <p:nvPr/>
        </p:nvSpPr>
        <p:spPr>
          <a:xfrm>
            <a:off x="6906291" y="1584365"/>
            <a:ext cx="15822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Snowflake DW</a:t>
            </a:r>
            <a:endParaRPr lang="pl-PL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E54338A-1E19-4081-9782-3710699AC227}"/>
              </a:ext>
            </a:extLst>
          </p:cNvPr>
          <p:cNvSpPr/>
          <p:nvPr/>
        </p:nvSpPr>
        <p:spPr>
          <a:xfrm>
            <a:off x="1076301" y="2112049"/>
            <a:ext cx="5143523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l-PL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Azure Machine Learning integration</a:t>
            </a:r>
            <a:r>
              <a:rPr lang="en-GB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 Native**</a:t>
            </a:r>
            <a:endParaRPr lang="pl-PL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l-PL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Data lake exploration</a:t>
            </a:r>
            <a:r>
              <a:rPr lang="en-GB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 </a:t>
            </a:r>
            <a:r>
              <a:rPr lang="pl-PL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Native </a:t>
            </a:r>
            <a:r>
              <a:rPr lang="en-GB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**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l-PL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Apache Spark integration</a:t>
            </a:r>
            <a:r>
              <a:rPr lang="en-GB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 Native **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l-PL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Data Factory Integration</a:t>
            </a:r>
            <a:r>
              <a:rPr lang="en-GB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: Native **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l-PL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Dynamic data masking</a:t>
            </a:r>
            <a:r>
              <a:rPr lang="en-GB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 Yes</a:t>
            </a:r>
            <a:endParaRPr lang="pl-PL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l-PL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Semi-structured data support</a:t>
            </a:r>
            <a:r>
              <a:rPr lang="en-GB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 Yes*</a:t>
            </a:r>
            <a:endParaRPr lang="pl-PL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l-PL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Network isolation</a:t>
            </a:r>
            <a:r>
              <a:rPr lang="en-GB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 </a:t>
            </a:r>
            <a:r>
              <a:rPr lang="pl-PL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Private endpoints and Firewall</a:t>
            </a:r>
            <a:endParaRPr lang="en-GB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Data Streaming  Ingestion: Yes**</a:t>
            </a:r>
            <a:endParaRPr lang="pl-PL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l-PL" b="1" dirty="0">
                <a:solidFill>
                  <a:schemeClr val="accent2"/>
                </a:solidFill>
              </a:rPr>
              <a:t>Data Management Complexity</a:t>
            </a:r>
            <a:r>
              <a:rPr lang="en-GB" b="1" dirty="0">
                <a:solidFill>
                  <a:schemeClr val="accent2"/>
                </a:solidFill>
              </a:rPr>
              <a:t>: </a:t>
            </a:r>
            <a:r>
              <a:rPr lang="en-US" b="1" dirty="0">
                <a:solidFill>
                  <a:schemeClr val="accent2"/>
                </a:solidFill>
              </a:rPr>
              <a:t>Complex (Indexes, Distribution, Partitioning, Replicated tables)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l-PL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Pricing Model</a:t>
            </a:r>
            <a:r>
              <a:rPr lang="en-GB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 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PAY AS YOU GO (Start and Stop DW “manually”)</a:t>
            </a:r>
            <a:endParaRPr lang="pl-PL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BDD743A-80B5-494D-AD73-6DB603D6A639}"/>
              </a:ext>
            </a:extLst>
          </p:cNvPr>
          <p:cNvSpPr/>
          <p:nvPr/>
        </p:nvSpPr>
        <p:spPr>
          <a:xfrm>
            <a:off x="6707969" y="2112049"/>
            <a:ext cx="5143523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l-PL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Azure Machine Learning integration</a:t>
            </a:r>
            <a:r>
              <a:rPr lang="en-GB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 No*</a:t>
            </a:r>
            <a:endParaRPr lang="pl-PL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l-PL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Data lake exploration</a:t>
            </a:r>
            <a:r>
              <a:rPr lang="en-GB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 </a:t>
            </a:r>
            <a:r>
              <a:rPr lang="it-IT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Azure Blob Storage /Lake Gen2 (Multi Protocol)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l-PL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Apache Spark integration</a:t>
            </a:r>
            <a:r>
              <a:rPr lang="en-GB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 Yes*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l-PL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Data Factory Integration</a:t>
            </a:r>
            <a:r>
              <a:rPr lang="en-GB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: Yes (ODBC) *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l-PL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Dynamic data masking</a:t>
            </a:r>
            <a:r>
              <a:rPr lang="en-GB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 No* (Secured view)</a:t>
            </a:r>
            <a:endParaRPr lang="pl-PL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l-PL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Semi-structured data support</a:t>
            </a:r>
            <a:r>
              <a:rPr lang="en-GB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 Yes</a:t>
            </a:r>
            <a:endParaRPr lang="pl-PL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l-PL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Network isolation</a:t>
            </a:r>
            <a:r>
              <a:rPr lang="en-GB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 </a:t>
            </a:r>
            <a:r>
              <a:rPr lang="pl-PL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Firewall</a:t>
            </a:r>
            <a:endParaRPr lang="en-GB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Data Streaming Support: No (</a:t>
            </a:r>
            <a:r>
              <a:rPr lang="en-GB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Snowpipe</a:t>
            </a:r>
            <a:r>
              <a:rPr lang="en-GB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  <a:endParaRPr lang="pl-PL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l-PL" b="1" dirty="0">
                <a:solidFill>
                  <a:schemeClr val="accent2"/>
                </a:solidFill>
              </a:rPr>
              <a:t>Data Management Complexity</a:t>
            </a:r>
            <a:r>
              <a:rPr lang="en-GB" b="1" dirty="0">
                <a:solidFill>
                  <a:schemeClr val="accent2"/>
                </a:solidFill>
              </a:rPr>
              <a:t>: No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l-PL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Pricing Model</a:t>
            </a:r>
            <a:r>
              <a:rPr lang="en-GB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 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PAY AS YOU GO (Compute engine starts via ODBC/JDBC and this operation takes a few seconds)</a:t>
            </a:r>
            <a:endParaRPr lang="pl-PL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30996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D336D8A-933B-4BD0-8226-3BE3135DB2E2}"/>
              </a:ext>
            </a:extLst>
          </p:cNvPr>
          <p:cNvSpPr txBox="1"/>
          <p:nvPr/>
        </p:nvSpPr>
        <p:spPr>
          <a:xfrm>
            <a:off x="2895600" y="2718036"/>
            <a:ext cx="2996333" cy="14219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GB" sz="9600" b="1" spc="-50" dirty="0">
                <a:solidFill>
                  <a:srgbClr val="FF5F00"/>
                </a:solidFill>
                <a:latin typeface="Calibri Light" panose="020F0302020204030204"/>
              </a:rPr>
              <a:t>Q &amp; A</a:t>
            </a:r>
            <a:endParaRPr lang="pl-PL" sz="9600" b="1" spc="-50" dirty="0">
              <a:solidFill>
                <a:srgbClr val="FF5F00"/>
              </a:solidFill>
              <a:latin typeface="Calibri Light" panose="020F03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9755118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2BFF23C-168F-412E-A2C2-FCECE0BD003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sz="4800" b="1" spc="-50" dirty="0">
                <a:solidFill>
                  <a:srgbClr val="FF5F00"/>
                </a:solidFill>
                <a:latin typeface="Calibri Light" panose="020F0302020204030204"/>
                <a:ea typeface="+mj-ea"/>
                <a:cs typeface="+mj-cs"/>
              </a:rPr>
              <a:t>Resources</a:t>
            </a:r>
            <a:endParaRPr lang="pl-PL" sz="4800" b="1" spc="-50" dirty="0">
              <a:solidFill>
                <a:srgbClr val="FF5F00"/>
              </a:solidFill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784AA54-E152-4856-BC65-FF609C1068CB}"/>
              </a:ext>
            </a:extLst>
          </p:cNvPr>
          <p:cNvSpPr/>
          <p:nvPr/>
        </p:nvSpPr>
        <p:spPr>
          <a:xfrm>
            <a:off x="1542741" y="1698416"/>
            <a:ext cx="10365479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2000" b="1" i="0" u="none" strike="noStrike" kern="0" cap="none" spc="0" normalizeH="0" baseline="0" noProof="0" dirty="0">
                <a:ln>
                  <a:noFill/>
                </a:ln>
                <a:solidFill>
                  <a:srgbClr val="FF5F00"/>
                </a:solidFill>
                <a:effectLst/>
                <a:uLnTx/>
                <a:uFillTx/>
              </a:rPr>
              <a:t>My examples (and demos)</a:t>
            </a:r>
            <a:endParaRPr kumimoji="0" lang="pl-PL" sz="2000" b="1" i="0" u="none" strike="noStrike" kern="0" cap="none" spc="0" normalizeH="0" baseline="0" noProof="0" dirty="0">
              <a:ln>
                <a:noFill/>
              </a:ln>
              <a:solidFill>
                <a:srgbClr val="FF5F00"/>
              </a:solidFill>
              <a:effectLst/>
              <a:uLnTx/>
              <a:uFillTx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pl-PL" dirty="0">
                <a:hlinkClick r:id="rId3"/>
              </a:rPr>
              <a:t>https://github.com/cloud4yourdata/CommunityEvents/tree/master/DC_2020_DWWars</a:t>
            </a:r>
            <a:endParaRPr lang="en-GB" kern="0" dirty="0">
              <a:solidFill>
                <a:prstClr val="black"/>
              </a:solidFill>
            </a:endParaRPr>
          </a:p>
          <a:p>
            <a:pPr>
              <a:defRPr/>
            </a:pPr>
            <a:r>
              <a:rPr kumimoji="0" lang="pl-PL" sz="2000" b="1" i="0" u="none" strike="noStrike" kern="0" cap="none" spc="0" normalizeH="0" baseline="0" noProof="0" dirty="0">
                <a:ln>
                  <a:noFill/>
                </a:ln>
                <a:solidFill>
                  <a:srgbClr val="FF5F00"/>
                </a:solidFill>
                <a:effectLst/>
                <a:uLnTx/>
                <a:uFillTx/>
              </a:rPr>
              <a:t>Blogs</a:t>
            </a:r>
            <a:r>
              <a:rPr kumimoji="0" lang="en-GB" sz="2000" b="1" i="0" u="none" strike="noStrike" kern="0" cap="none" spc="0" normalizeH="0" baseline="0" noProof="0" dirty="0">
                <a:ln>
                  <a:noFill/>
                </a:ln>
                <a:solidFill>
                  <a:srgbClr val="FF5F00"/>
                </a:solidFill>
                <a:effectLst/>
                <a:uLnTx/>
                <a:uFillTx/>
              </a:rPr>
              <a:t>,</a:t>
            </a:r>
            <a:r>
              <a:rPr kumimoji="0" lang="pl-PL" sz="2000" b="1" i="0" u="none" strike="noStrike" kern="0" cap="none" spc="0" normalizeH="0" baseline="0" noProof="0" dirty="0">
                <a:ln>
                  <a:noFill/>
                </a:ln>
                <a:solidFill>
                  <a:srgbClr val="FF5F00"/>
                </a:solidFill>
                <a:effectLst/>
                <a:uLnTx/>
                <a:uFillTx/>
              </a:rPr>
              <a:t>pages</a:t>
            </a:r>
            <a:r>
              <a:rPr kumimoji="0" lang="en-GB" sz="2000" b="1" i="0" u="none" strike="noStrike" kern="0" cap="none" spc="0" normalizeH="0" baseline="0" noProof="0" dirty="0">
                <a:ln>
                  <a:noFill/>
                </a:ln>
                <a:solidFill>
                  <a:srgbClr val="FF5F00"/>
                </a:solidFill>
                <a:effectLst/>
                <a:uLnTx/>
                <a:uFillTx/>
              </a:rPr>
              <a:t>,documentation, articles</a:t>
            </a: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pl-PL" sz="2000">
                <a:hlinkClick r:id="rId4"/>
              </a:rPr>
              <a:t>https://docs.microsoft.com/en-us/azure/sql-database/</a:t>
            </a:r>
            <a:endParaRPr kumimoji="0" lang="pl-PL" sz="2000" b="0" i="0" u="none" strike="noStrike" kern="0" cap="none" spc="0" normalizeH="0" baseline="0" noProof="0" dirty="0">
              <a:ln>
                <a:noFill/>
              </a:ln>
              <a:solidFill>
                <a:srgbClr val="FF5F00"/>
              </a:solidFill>
              <a:effectLst/>
              <a:uLnTx/>
              <a:uFillTx/>
            </a:endParaRP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pl-PL" dirty="0">
                <a:hlinkClick r:id="rId5"/>
              </a:rPr>
              <a:t>https://docs.microsoft.com/en-us/azure/postgresql/</a:t>
            </a: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pl-PL" dirty="0">
                <a:hlinkClick r:id="rId6"/>
              </a:rPr>
              <a:t>https://docs.microsoft.com/en-us/azure/sql-data-warehouse/</a:t>
            </a: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pl-PL" dirty="0">
                <a:hlinkClick r:id="rId7"/>
              </a:rPr>
              <a:t>https://docs.snowflake.net/manuals/index.html</a:t>
            </a:r>
            <a:endParaRPr lang="en-GB" kern="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97384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D336D8A-933B-4BD0-8226-3BE3135DB2E2}"/>
              </a:ext>
            </a:extLst>
          </p:cNvPr>
          <p:cNvSpPr txBox="1"/>
          <p:nvPr/>
        </p:nvSpPr>
        <p:spPr>
          <a:xfrm>
            <a:off x="1666240" y="2718036"/>
            <a:ext cx="6273641" cy="14219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GB" sz="9600" b="1" spc="-50" dirty="0">
                <a:solidFill>
                  <a:srgbClr val="FF5F00"/>
                </a:solidFill>
                <a:latin typeface="Calibri Light" panose="020F0302020204030204"/>
              </a:rPr>
              <a:t>THANK YOU!</a:t>
            </a:r>
            <a:endParaRPr lang="pl-PL" sz="9600" b="1" spc="-50" dirty="0">
              <a:solidFill>
                <a:srgbClr val="FF5F00"/>
              </a:solidFill>
              <a:latin typeface="Calibri Light" panose="020F0302020204030204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6F5A5E-BEFB-48D2-98AE-2EA0E2515E40}"/>
              </a:ext>
            </a:extLst>
          </p:cNvPr>
          <p:cNvSpPr txBox="1"/>
          <p:nvPr/>
        </p:nvSpPr>
        <p:spPr>
          <a:xfrm>
            <a:off x="1957705" y="4139964"/>
            <a:ext cx="45047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hlinkClick r:id="rId2"/>
              </a:rPr>
              <a:t>tkrawczyk@future-processing.com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5807881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AF066AA-EF10-4C4B-BCDE-8D756FDF0CA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04870" y="910223"/>
            <a:ext cx="6142461" cy="717974"/>
          </a:xfrm>
        </p:spPr>
        <p:txBody>
          <a:bodyPr/>
          <a:lstStyle/>
          <a:p>
            <a:r>
              <a:rPr lang="en-GB" sz="3700" b="1" dirty="0">
                <a:solidFill>
                  <a:srgbClr val="FF7100"/>
                </a:solidFill>
                <a:latin typeface="+mn-lt"/>
              </a:rPr>
              <a:t>Real challenges</a:t>
            </a:r>
            <a:endParaRPr lang="pl-PL" sz="3700" b="1" dirty="0">
              <a:solidFill>
                <a:srgbClr val="FF7100"/>
              </a:solidFill>
              <a:latin typeface="+mn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7C9E110-B30C-48EF-AE86-40B9B99F9D62}"/>
              </a:ext>
            </a:extLst>
          </p:cNvPr>
          <p:cNvSpPr txBox="1"/>
          <p:nvPr/>
        </p:nvSpPr>
        <p:spPr>
          <a:xfrm>
            <a:off x="1211345" y="1823948"/>
            <a:ext cx="1063146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How to build a “warehouse” in the cloud (Azure) 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How to choose proper DW engine?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SMP vs MPP solutions?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Data lake or Data warehouse 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ELT/ETL processes in the cloud?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0" lang="en-GB" sz="2400" b="1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2279108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31D1CD2-3826-444A-8C8C-DA9CFCA8A1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sz="3700" b="1" dirty="0">
                <a:solidFill>
                  <a:srgbClr val="FF7100"/>
                </a:solidFill>
                <a:latin typeface="+mn-lt"/>
              </a:rPr>
              <a:t>List of questions </a:t>
            </a:r>
            <a:endParaRPr lang="pl-PL" sz="3700" b="1" dirty="0">
              <a:solidFill>
                <a:srgbClr val="FF7100"/>
              </a:solidFill>
              <a:latin typeface="+mn-lt"/>
            </a:endParaRPr>
          </a:p>
        </p:txBody>
      </p:sp>
      <p:pic>
        <p:nvPicPr>
          <p:cNvPr id="2050" name="Picture 2" descr="Azure SQL Data Warehouse">
            <a:extLst>
              <a:ext uri="{FF2B5EF4-FFF2-40B4-BE49-F238E27FC236}">
                <a16:creationId xmlns:a16="http://schemas.microsoft.com/office/drawing/2014/main" id="{F643DD8C-B272-4040-AD58-517428818E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3473" y="1558056"/>
            <a:ext cx="3266982" cy="4704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C998B60-97F3-470A-B56F-9459311EC2F6}"/>
              </a:ext>
            </a:extLst>
          </p:cNvPr>
          <p:cNvSpPr txBox="1"/>
          <p:nvPr/>
        </p:nvSpPr>
        <p:spPr>
          <a:xfrm>
            <a:off x="5869003" y="6355880"/>
            <a:ext cx="525175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50" dirty="0"/>
              <a:t>Source:</a:t>
            </a:r>
            <a:r>
              <a:rPr lang="pl-PL" sz="1050" dirty="0">
                <a:hlinkClick r:id="rId3"/>
              </a:rPr>
              <a:t>https://www.blue-granite.com/blog/is-azure-sql-data-warehouse-a-good-fit-updated</a:t>
            </a:r>
            <a:endParaRPr lang="pl-PL" sz="105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A989D53-58B2-4660-8CCD-E3CF87977222}"/>
              </a:ext>
            </a:extLst>
          </p:cNvPr>
          <p:cNvSpPr/>
          <p:nvPr/>
        </p:nvSpPr>
        <p:spPr>
          <a:xfrm>
            <a:off x="918221" y="1648194"/>
            <a:ext cx="6405856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What will be estimated data volume?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What will be daily (monthly, annual) data increment?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How many concurrent queries should be supported by the solution?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What kind of data will be stored/processed (structured, semistructured e.g. json, xml etc.)?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What kind of operations will be executed on the client's site (e.g. fast lookups or complex queries, OLTP or OLAP)?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What kind of data sources should be handled?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Are cloud-based solutions accepted? If yes , what is the accepted monthly cost?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Do we build a modern data warehouse based on data lake approach?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Are there any additional requirements or recommendations regarding the db engines? (e.g Open Source)?</a:t>
            </a:r>
          </a:p>
        </p:txBody>
      </p:sp>
    </p:spTree>
    <p:extLst>
      <p:ext uri="{BB962C8B-B14F-4D97-AF65-F5344CB8AC3E}">
        <p14:creationId xmlns:p14="http://schemas.microsoft.com/office/powerpoint/2010/main" val="20396801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>
            <a:extLst>
              <a:ext uri="{FF2B5EF4-FFF2-40B4-BE49-F238E27FC236}">
                <a16:creationId xmlns:a16="http://schemas.microsoft.com/office/drawing/2014/main" id="{E6CD2C47-B5C8-4FF1-8771-7DAC6EFC83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3374" y="4459670"/>
            <a:ext cx="667642" cy="543841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930EC2E-FFBD-4C3A-BCB6-0F02AC00622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92127" y="857465"/>
            <a:ext cx="7469004" cy="957299"/>
          </a:xfrm>
        </p:spPr>
        <p:txBody>
          <a:bodyPr/>
          <a:lstStyle/>
          <a:p>
            <a:r>
              <a:rPr lang="en-GB" sz="3700" b="1" dirty="0">
                <a:solidFill>
                  <a:srgbClr val="FF7100"/>
                </a:solidFill>
                <a:latin typeface="+mn-lt"/>
              </a:rPr>
              <a:t>SMP vs MPP Architecture</a:t>
            </a:r>
            <a:endParaRPr lang="pl-PL" sz="3700" b="1" dirty="0">
              <a:solidFill>
                <a:srgbClr val="FF7100"/>
              </a:solidFill>
              <a:latin typeface="+mn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46C445-1108-4D8B-8B2F-5D72828919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4823" y="2646824"/>
            <a:ext cx="966787" cy="1157287"/>
          </a:xfrm>
          <a:prstGeom prst="rect">
            <a:avLst/>
          </a:prstGeom>
        </p:spPr>
      </p:pic>
      <p:sp>
        <p:nvSpPr>
          <p:cNvPr id="4" name="Cylinder 3">
            <a:extLst>
              <a:ext uri="{FF2B5EF4-FFF2-40B4-BE49-F238E27FC236}">
                <a16:creationId xmlns:a16="http://schemas.microsoft.com/office/drawing/2014/main" id="{EEAA35F8-AB8A-4A17-94A7-43985CA4ACD6}"/>
              </a:ext>
            </a:extLst>
          </p:cNvPr>
          <p:cNvSpPr/>
          <p:nvPr/>
        </p:nvSpPr>
        <p:spPr>
          <a:xfrm>
            <a:off x="2531321" y="3355998"/>
            <a:ext cx="766689" cy="984739"/>
          </a:xfrm>
          <a:prstGeom prst="can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A-Z</a:t>
            </a:r>
            <a:endParaRPr lang="pl-PL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6ADB5DC-ABDA-4293-A91D-50221FB1EC35}"/>
              </a:ext>
            </a:extLst>
          </p:cNvPr>
          <p:cNvSpPr/>
          <p:nvPr/>
        </p:nvSpPr>
        <p:spPr>
          <a:xfrm>
            <a:off x="1912343" y="2965144"/>
            <a:ext cx="1990579" cy="2489983"/>
          </a:xfrm>
          <a:prstGeom prst="roundRect">
            <a:avLst/>
          </a:prstGeom>
          <a:noFill/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C5025F-7EC0-44DE-8B6A-8B25D1FC0F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8217" y="4388270"/>
            <a:ext cx="618760" cy="6056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DC9A3D2-1685-4343-9FBB-AD02ADB4AE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7364" y="4524936"/>
            <a:ext cx="667642" cy="54384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5B03F1E-C2C0-49AE-B79F-5543D16F0E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24775" y="4564548"/>
            <a:ext cx="618760" cy="60566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226383C-CB95-4F60-8EB3-EAB6DBAF604B}"/>
              </a:ext>
            </a:extLst>
          </p:cNvPr>
          <p:cNvSpPr txBox="1"/>
          <p:nvPr/>
        </p:nvSpPr>
        <p:spPr>
          <a:xfrm>
            <a:off x="1138685" y="1908752"/>
            <a:ext cx="43197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Symmetric Multi Processing</a:t>
            </a:r>
            <a:endParaRPr lang="pl-PL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3C506E2-E505-4EFB-B2F2-CF55BF21657F}"/>
              </a:ext>
            </a:extLst>
          </p:cNvPr>
          <p:cNvSpPr txBox="1"/>
          <p:nvPr/>
        </p:nvSpPr>
        <p:spPr>
          <a:xfrm>
            <a:off x="6037401" y="1875141"/>
            <a:ext cx="44998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Massively Parallel Processing</a:t>
            </a:r>
            <a:endParaRPr lang="pl-PL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9BBEA22-577B-4592-97B7-C2AA7292E580}"/>
              </a:ext>
            </a:extLst>
          </p:cNvPr>
          <p:cNvGrpSpPr/>
          <p:nvPr/>
        </p:nvGrpSpPr>
        <p:grpSpPr>
          <a:xfrm>
            <a:off x="5696607" y="2431972"/>
            <a:ext cx="5570483" cy="4337806"/>
            <a:chOff x="5696607" y="2431972"/>
            <a:chExt cx="5570483" cy="4337806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541AFE5-1FAA-4906-B962-43916FF7E42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802227" y="2755779"/>
              <a:ext cx="421581" cy="505653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8E542CAB-5B0C-414C-942C-774E06C061A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555344" y="2755780"/>
              <a:ext cx="421581" cy="505653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1F558FC1-E594-4BE7-BB81-98F794C7A46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325672" y="2679695"/>
              <a:ext cx="421581" cy="505653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00377A5-4441-4BBD-B0D0-28C94DD109E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96000" y="2669419"/>
              <a:ext cx="421581" cy="505653"/>
            </a:xfrm>
            <a:prstGeom prst="rect">
              <a:avLst/>
            </a:prstGeom>
          </p:spPr>
        </p:pic>
        <p:sp>
          <p:nvSpPr>
            <p:cNvPr id="14" name="Cylinder 13">
              <a:extLst>
                <a:ext uri="{FF2B5EF4-FFF2-40B4-BE49-F238E27FC236}">
                  <a16:creationId xmlns:a16="http://schemas.microsoft.com/office/drawing/2014/main" id="{58280D26-23A6-4BF3-8CBB-27834C4435CF}"/>
                </a:ext>
              </a:extLst>
            </p:cNvPr>
            <p:cNvSpPr/>
            <p:nvPr/>
          </p:nvSpPr>
          <p:spPr>
            <a:xfrm>
              <a:off x="6517581" y="3011377"/>
              <a:ext cx="573524" cy="712021"/>
            </a:xfrm>
            <a:prstGeom prst="can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/>
                <a:t>A-F</a:t>
              </a:r>
              <a:endParaRPr lang="pl-PL" sz="1600" dirty="0"/>
            </a:p>
          </p:txBody>
        </p:sp>
        <p:sp>
          <p:nvSpPr>
            <p:cNvPr id="15" name="Cylinder 14">
              <a:extLst>
                <a:ext uri="{FF2B5EF4-FFF2-40B4-BE49-F238E27FC236}">
                  <a16:creationId xmlns:a16="http://schemas.microsoft.com/office/drawing/2014/main" id="{BD4C8540-92AB-4432-91A5-507C0A474FBC}"/>
                </a:ext>
              </a:extLst>
            </p:cNvPr>
            <p:cNvSpPr/>
            <p:nvPr/>
          </p:nvSpPr>
          <p:spPr>
            <a:xfrm>
              <a:off x="7765775" y="2999988"/>
              <a:ext cx="573524" cy="712021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/>
                <a:t>G-K</a:t>
              </a:r>
              <a:endParaRPr lang="pl-PL" sz="1600" dirty="0"/>
            </a:p>
          </p:txBody>
        </p:sp>
        <p:sp>
          <p:nvSpPr>
            <p:cNvPr id="16" name="Cylinder 15">
              <a:extLst>
                <a:ext uri="{FF2B5EF4-FFF2-40B4-BE49-F238E27FC236}">
                  <a16:creationId xmlns:a16="http://schemas.microsoft.com/office/drawing/2014/main" id="{52442FE6-62C0-4D8A-AD0E-2223E8971E01}"/>
                </a:ext>
              </a:extLst>
            </p:cNvPr>
            <p:cNvSpPr/>
            <p:nvPr/>
          </p:nvSpPr>
          <p:spPr>
            <a:xfrm>
              <a:off x="8995105" y="3048260"/>
              <a:ext cx="573524" cy="712021"/>
            </a:xfrm>
            <a:prstGeom prst="can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bg1"/>
                  </a:solidFill>
                </a:rPr>
                <a:t>L-P</a:t>
              </a:r>
              <a:endParaRPr lang="pl-PL" dirty="0">
                <a:solidFill>
                  <a:schemeClr val="bg1"/>
                </a:solidFill>
              </a:endParaRPr>
            </a:p>
          </p:txBody>
        </p:sp>
        <p:sp>
          <p:nvSpPr>
            <p:cNvPr id="17" name="Cylinder 16">
              <a:extLst>
                <a:ext uri="{FF2B5EF4-FFF2-40B4-BE49-F238E27FC236}">
                  <a16:creationId xmlns:a16="http://schemas.microsoft.com/office/drawing/2014/main" id="{F18D9CC5-7956-4697-96D0-4E382FF66FE2}"/>
                </a:ext>
              </a:extLst>
            </p:cNvPr>
            <p:cNvSpPr/>
            <p:nvPr/>
          </p:nvSpPr>
          <p:spPr>
            <a:xfrm>
              <a:off x="10242959" y="3050994"/>
              <a:ext cx="573524" cy="712021"/>
            </a:xfrm>
            <a:prstGeom prst="can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/>
                <a:t>Q-Z</a:t>
              </a:r>
              <a:endParaRPr lang="pl-PL" sz="1600" dirty="0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FCCCEF14-0DF5-4A03-8DD4-913648DE824B}"/>
                </a:ext>
              </a:extLst>
            </p:cNvPr>
            <p:cNvSpPr/>
            <p:nvPr/>
          </p:nvSpPr>
          <p:spPr>
            <a:xfrm>
              <a:off x="6287641" y="2769226"/>
              <a:ext cx="956806" cy="1145870"/>
            </a:xfrm>
            <a:prstGeom prst="roundRect">
              <a:avLst/>
            </a:prstGeom>
            <a:noFill/>
            <a:ln w="1905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4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9BF39622-B00C-40DE-B5B7-7790E65B6774}"/>
                </a:ext>
              </a:extLst>
            </p:cNvPr>
            <p:cNvSpPr/>
            <p:nvPr/>
          </p:nvSpPr>
          <p:spPr>
            <a:xfrm>
              <a:off x="7517312" y="2783063"/>
              <a:ext cx="956806" cy="1145870"/>
            </a:xfrm>
            <a:prstGeom prst="roundRect">
              <a:avLst/>
            </a:prstGeom>
            <a:noFill/>
            <a:ln w="1905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4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7DFD41DC-640E-4EE8-857C-5A3F5E76D78C}"/>
                </a:ext>
              </a:extLst>
            </p:cNvPr>
            <p:cNvSpPr/>
            <p:nvPr/>
          </p:nvSpPr>
          <p:spPr>
            <a:xfrm>
              <a:off x="8765165" y="2824280"/>
              <a:ext cx="956806" cy="1145870"/>
            </a:xfrm>
            <a:prstGeom prst="roundRect">
              <a:avLst/>
            </a:prstGeom>
            <a:noFill/>
            <a:ln w="1905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4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7913EB35-32FE-40E7-9A2C-522A75209D55}"/>
                </a:ext>
              </a:extLst>
            </p:cNvPr>
            <p:cNvSpPr/>
            <p:nvPr/>
          </p:nvSpPr>
          <p:spPr>
            <a:xfrm>
              <a:off x="10013018" y="2824280"/>
              <a:ext cx="956806" cy="1145870"/>
            </a:xfrm>
            <a:prstGeom prst="roundRect">
              <a:avLst/>
            </a:prstGeom>
            <a:noFill/>
            <a:ln w="1905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4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1A1B8F6-A544-42D8-A009-BE1B70559D1D}"/>
                </a:ext>
              </a:extLst>
            </p:cNvPr>
            <p:cNvSpPr txBox="1"/>
            <p:nvPr/>
          </p:nvSpPr>
          <p:spPr>
            <a:xfrm>
              <a:off x="7043149" y="3997398"/>
              <a:ext cx="30506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Coupled Compute and Storage</a:t>
              </a:r>
              <a:endParaRPr lang="pl-PL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4D885E7B-BF78-497C-BFF0-92ED2B3459F0}"/>
                </a:ext>
              </a:extLst>
            </p:cNvPr>
            <p:cNvGrpSpPr/>
            <p:nvPr/>
          </p:nvGrpSpPr>
          <p:grpSpPr>
            <a:xfrm>
              <a:off x="5892181" y="5611647"/>
              <a:ext cx="4790262" cy="797696"/>
              <a:chOff x="6287641" y="4867380"/>
              <a:chExt cx="4790262" cy="797696"/>
            </a:xfrm>
          </p:grpSpPr>
          <p:sp>
            <p:nvSpPr>
              <p:cNvPr id="26" name="Rectangle: Rounded Corners 25">
                <a:extLst>
                  <a:ext uri="{FF2B5EF4-FFF2-40B4-BE49-F238E27FC236}">
                    <a16:creationId xmlns:a16="http://schemas.microsoft.com/office/drawing/2014/main" id="{1F7109D6-D9BD-46D5-984C-51E9A9A71511}"/>
                  </a:ext>
                </a:extLst>
              </p:cNvPr>
              <p:cNvSpPr/>
              <p:nvPr/>
            </p:nvSpPr>
            <p:spPr>
              <a:xfrm>
                <a:off x="6287641" y="4867380"/>
                <a:ext cx="4790262" cy="797696"/>
              </a:xfrm>
              <a:prstGeom prst="roundRect">
                <a:avLst/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pl-PL"/>
              </a:p>
            </p:txBody>
          </p:sp>
          <p:sp>
            <p:nvSpPr>
              <p:cNvPr id="27" name="Cylinder 26">
                <a:extLst>
                  <a:ext uri="{FF2B5EF4-FFF2-40B4-BE49-F238E27FC236}">
                    <a16:creationId xmlns:a16="http://schemas.microsoft.com/office/drawing/2014/main" id="{BBC1C919-A33C-41BA-8E5B-F581390780C8}"/>
                  </a:ext>
                </a:extLst>
              </p:cNvPr>
              <p:cNvSpPr/>
              <p:nvPr/>
            </p:nvSpPr>
            <p:spPr>
              <a:xfrm>
                <a:off x="6541584" y="5012924"/>
                <a:ext cx="525517" cy="502072"/>
              </a:xfrm>
              <a:prstGeom prst="can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600" dirty="0"/>
                  <a:t>A-F</a:t>
                </a:r>
                <a:endParaRPr lang="pl-PL" sz="1600" dirty="0"/>
              </a:p>
            </p:txBody>
          </p:sp>
          <p:sp>
            <p:nvSpPr>
              <p:cNvPr id="28" name="Cylinder 27">
                <a:extLst>
                  <a:ext uri="{FF2B5EF4-FFF2-40B4-BE49-F238E27FC236}">
                    <a16:creationId xmlns:a16="http://schemas.microsoft.com/office/drawing/2014/main" id="{4A8C2F7E-D12D-42EE-8542-B68BC96845BA}"/>
                  </a:ext>
                </a:extLst>
              </p:cNvPr>
              <p:cNvSpPr/>
              <p:nvPr/>
            </p:nvSpPr>
            <p:spPr>
              <a:xfrm>
                <a:off x="7781603" y="5012924"/>
                <a:ext cx="525517" cy="502072"/>
              </a:xfrm>
              <a:prstGeom prst="can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600" dirty="0"/>
                  <a:t>G-K</a:t>
                </a:r>
                <a:endParaRPr lang="pl-PL" sz="1600" dirty="0"/>
              </a:p>
            </p:txBody>
          </p:sp>
          <p:sp>
            <p:nvSpPr>
              <p:cNvPr id="29" name="Cylinder 28">
                <a:extLst>
                  <a:ext uri="{FF2B5EF4-FFF2-40B4-BE49-F238E27FC236}">
                    <a16:creationId xmlns:a16="http://schemas.microsoft.com/office/drawing/2014/main" id="{9FEED3DF-A3C4-4589-81CC-0BAA6CCEF780}"/>
                  </a:ext>
                </a:extLst>
              </p:cNvPr>
              <p:cNvSpPr/>
              <p:nvPr/>
            </p:nvSpPr>
            <p:spPr>
              <a:xfrm>
                <a:off x="8942773" y="5015192"/>
                <a:ext cx="549521" cy="502072"/>
              </a:xfrm>
              <a:prstGeom prst="can">
                <a:avLst/>
              </a:prstGeom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>
                    <a:solidFill>
                      <a:schemeClr val="bg1"/>
                    </a:solidFill>
                  </a:rPr>
                  <a:t>L-P</a:t>
                </a:r>
                <a:endParaRPr lang="pl-PL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0" name="Cylinder 29">
                <a:extLst>
                  <a:ext uri="{FF2B5EF4-FFF2-40B4-BE49-F238E27FC236}">
                    <a16:creationId xmlns:a16="http://schemas.microsoft.com/office/drawing/2014/main" id="{525AFF0D-91EA-4A0C-8CAF-FF33977E95D4}"/>
                  </a:ext>
                </a:extLst>
              </p:cNvPr>
              <p:cNvSpPr/>
              <p:nvPr/>
            </p:nvSpPr>
            <p:spPr>
              <a:xfrm>
                <a:off x="10223808" y="5012924"/>
                <a:ext cx="525517" cy="502073"/>
              </a:xfrm>
              <a:prstGeom prst="can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600" dirty="0"/>
                  <a:t>Q-Z</a:t>
                </a:r>
                <a:endParaRPr lang="pl-PL" sz="1600" dirty="0"/>
              </a:p>
            </p:txBody>
          </p:sp>
        </p:grp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86AD26C8-1AA6-4ECE-B700-1FD6A2A4957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764690" y="4673500"/>
              <a:ext cx="893299" cy="843363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D4A3756C-AFAB-4C01-A13C-17E1F06D88A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726072" y="4692622"/>
              <a:ext cx="893299" cy="843363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069CBA97-09ED-4E83-8CE6-F05F484C163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662045" y="4683149"/>
              <a:ext cx="893299" cy="843363"/>
            </a:xfrm>
            <a:prstGeom prst="rect">
              <a:avLst/>
            </a:prstGeom>
          </p:spPr>
        </p:pic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59B95187-5289-4C0B-8407-0272115AA0B9}"/>
                </a:ext>
              </a:extLst>
            </p:cNvPr>
            <p:cNvSpPr/>
            <p:nvPr/>
          </p:nvSpPr>
          <p:spPr>
            <a:xfrm>
              <a:off x="5696607" y="2431972"/>
              <a:ext cx="5570483" cy="2026354"/>
            </a:xfrm>
            <a:prstGeom prst="rect">
              <a:avLst/>
            </a:prstGeom>
            <a:noFill/>
            <a:ln w="9525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293E76D8-DB5E-4956-BC09-3ED8D0AA0F67}"/>
                </a:ext>
              </a:extLst>
            </p:cNvPr>
            <p:cNvSpPr/>
            <p:nvPr/>
          </p:nvSpPr>
          <p:spPr>
            <a:xfrm>
              <a:off x="5696607" y="4578715"/>
              <a:ext cx="5570483" cy="2158415"/>
            </a:xfrm>
            <a:prstGeom prst="rect">
              <a:avLst/>
            </a:prstGeom>
            <a:noFill/>
            <a:ln w="9525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379C252-C8B7-410D-A85A-A40F2169A7BE}"/>
                </a:ext>
              </a:extLst>
            </p:cNvPr>
            <p:cNvSpPr txBox="1"/>
            <p:nvPr/>
          </p:nvSpPr>
          <p:spPr>
            <a:xfrm>
              <a:off x="7043149" y="6400446"/>
              <a:ext cx="3281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Decoupled Compute and Storage</a:t>
              </a:r>
              <a:endParaRPr lang="pl-PL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21FD038E-8D89-4700-A40B-57B001A37212}"/>
                </a:ext>
              </a:extLst>
            </p:cNvPr>
            <p:cNvSpPr txBox="1"/>
            <p:nvPr/>
          </p:nvSpPr>
          <p:spPr>
            <a:xfrm>
              <a:off x="8514985" y="5062459"/>
              <a:ext cx="10477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Compute</a:t>
              </a:r>
              <a:endParaRPr lang="pl-PL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89047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4D0475E-E129-45E5-B2E4-9D0AA5844DA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92127" y="857465"/>
            <a:ext cx="5839492" cy="957299"/>
          </a:xfrm>
        </p:spPr>
        <p:txBody>
          <a:bodyPr/>
          <a:lstStyle/>
          <a:p>
            <a:r>
              <a:rPr lang="en-GB" b="1" dirty="0">
                <a:solidFill>
                  <a:srgbClr val="FF7100"/>
                </a:solidFill>
              </a:rPr>
              <a:t>Azure Data Solutions</a:t>
            </a:r>
            <a:endParaRPr lang="pl-PL" dirty="0"/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B84D09F9-44EE-46E8-B7A7-394E7B8B2D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69588" y="2766410"/>
            <a:ext cx="880276" cy="1179570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DC6DD124-11C6-47A6-9AB5-27914370E1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14889" y="2766411"/>
            <a:ext cx="1179569" cy="1179569"/>
          </a:xfrm>
          <a:prstGeom prst="rect">
            <a:avLst/>
          </a:prstGeom>
        </p:spPr>
      </p:pic>
      <p:pic>
        <p:nvPicPr>
          <p:cNvPr id="3074" name="Picture 2" descr="Znalezione obrazy dla zapytania: azure synapse logo">
            <a:extLst>
              <a:ext uri="{FF2B5EF4-FFF2-40B4-BE49-F238E27FC236}">
                <a16:creationId xmlns:a16="http://schemas.microsoft.com/office/drawing/2014/main" id="{5B0F0CF8-02DC-4FFA-A10D-0E5ED9DC3F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130" y="2737802"/>
            <a:ext cx="990564" cy="990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7EC9169-6D02-4A5F-909A-6957A79AA23A}"/>
              </a:ext>
            </a:extLst>
          </p:cNvPr>
          <p:cNvCxnSpPr>
            <a:cxnSpLocks/>
          </p:cNvCxnSpPr>
          <p:nvPr/>
        </p:nvCxnSpPr>
        <p:spPr>
          <a:xfrm flipH="1">
            <a:off x="5805996" y="1814764"/>
            <a:ext cx="50044" cy="4691139"/>
          </a:xfrm>
          <a:prstGeom prst="line">
            <a:avLst/>
          </a:prstGeom>
          <a:ln w="762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26" name="Graphic 25">
            <a:extLst>
              <a:ext uri="{FF2B5EF4-FFF2-40B4-BE49-F238E27FC236}">
                <a16:creationId xmlns:a16="http://schemas.microsoft.com/office/drawing/2014/main" id="{C49360F9-E173-4CE0-B090-7903082FDC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86005" y="2751487"/>
            <a:ext cx="865993" cy="116043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ACD7C573-8053-451C-88F0-DCDA877FC614}"/>
              </a:ext>
            </a:extLst>
          </p:cNvPr>
          <p:cNvSpPr txBox="1"/>
          <p:nvPr/>
        </p:nvSpPr>
        <p:spPr>
          <a:xfrm>
            <a:off x="863478" y="1947671"/>
            <a:ext cx="43197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Symmetric Multi Processing</a:t>
            </a:r>
            <a:endParaRPr lang="pl-PL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83F2AF4-0AE7-4D7E-9AA1-97742C257EC8}"/>
              </a:ext>
            </a:extLst>
          </p:cNvPr>
          <p:cNvSpPr txBox="1"/>
          <p:nvPr/>
        </p:nvSpPr>
        <p:spPr>
          <a:xfrm>
            <a:off x="6058219" y="2031032"/>
            <a:ext cx="44998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Massively Parallel Processing</a:t>
            </a:r>
            <a:endParaRPr lang="pl-PL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4CB334E-DA16-44FB-B7CC-B2EE34ED919C}"/>
              </a:ext>
            </a:extLst>
          </p:cNvPr>
          <p:cNvSpPr txBox="1"/>
          <p:nvPr/>
        </p:nvSpPr>
        <p:spPr>
          <a:xfrm>
            <a:off x="1368482" y="4201691"/>
            <a:ext cx="16723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Azure SQL Database</a:t>
            </a:r>
            <a:endParaRPr lang="pl-PL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63F9857-EE76-44ED-9F13-C9D7C5E381BF}"/>
              </a:ext>
            </a:extLst>
          </p:cNvPr>
          <p:cNvSpPr/>
          <p:nvPr/>
        </p:nvSpPr>
        <p:spPr>
          <a:xfrm>
            <a:off x="7927992" y="3911917"/>
            <a:ext cx="198099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Azure Synapse Analytics</a:t>
            </a:r>
            <a:endParaRPr lang="pl-PL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F00380B-F853-4CBC-8E24-3CBB0BA431CF}"/>
              </a:ext>
            </a:extLst>
          </p:cNvPr>
          <p:cNvSpPr/>
          <p:nvPr/>
        </p:nvSpPr>
        <p:spPr>
          <a:xfrm>
            <a:off x="6045776" y="3834973"/>
            <a:ext cx="164243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Azure Database for </a:t>
            </a:r>
            <a:endParaRPr lang="en-GB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pl-PL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PostgreSQL</a:t>
            </a:r>
            <a:r>
              <a:rPr lang="en-GB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(</a:t>
            </a:r>
            <a:r>
              <a:rPr lang="en-GB" sz="1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Citus</a:t>
            </a:r>
            <a:r>
              <a:rPr lang="en-GB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  <a:endParaRPr lang="pl-PL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04B8379-EDF5-4F51-BFDC-2D5D83758144}"/>
              </a:ext>
            </a:extLst>
          </p:cNvPr>
          <p:cNvSpPr/>
          <p:nvPr/>
        </p:nvSpPr>
        <p:spPr>
          <a:xfrm>
            <a:off x="3200939" y="4202581"/>
            <a:ext cx="24851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Azure Database for PostgreSQL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80A6CF24-067C-407F-9D98-116BC2E7B14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804622" y="4684293"/>
            <a:ext cx="800100" cy="1057275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B4BBAF63-E18B-4EF8-BB8C-3056539563A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077780" y="4766959"/>
            <a:ext cx="800100" cy="1057275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23BEB647-1E12-4E48-B8EF-CA8A1663F4BA}"/>
              </a:ext>
            </a:extLst>
          </p:cNvPr>
          <p:cNvSpPr/>
          <p:nvPr/>
        </p:nvSpPr>
        <p:spPr>
          <a:xfrm>
            <a:off x="3339319" y="5846646"/>
            <a:ext cx="216822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Azure Database for</a:t>
            </a:r>
            <a:r>
              <a:rPr lang="en-GB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MySQL</a:t>
            </a:r>
            <a:endParaRPr lang="pl-PL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2C5A09C-AC56-44ED-A27F-AEDC71F017C8}"/>
              </a:ext>
            </a:extLst>
          </p:cNvPr>
          <p:cNvSpPr/>
          <p:nvPr/>
        </p:nvSpPr>
        <p:spPr>
          <a:xfrm>
            <a:off x="1054837" y="5845756"/>
            <a:ext cx="22996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Azure Database for</a:t>
            </a:r>
            <a:r>
              <a:rPr lang="en-GB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MariaDB</a:t>
            </a:r>
            <a:endParaRPr lang="pl-PL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86E4D29C-7850-4C5F-AB62-0BE60810D1D7}"/>
              </a:ext>
            </a:extLst>
          </p:cNvPr>
          <p:cNvCxnSpPr>
            <a:cxnSpLocks/>
          </p:cNvCxnSpPr>
          <p:nvPr/>
        </p:nvCxnSpPr>
        <p:spPr>
          <a:xfrm>
            <a:off x="5824994" y="4684293"/>
            <a:ext cx="6062206" cy="0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7" name="Graphic 16">
            <a:extLst>
              <a:ext uri="{FF2B5EF4-FFF2-40B4-BE49-F238E27FC236}">
                <a16:creationId xmlns:a16="http://schemas.microsoft.com/office/drawing/2014/main" id="{E8F9AB47-3A9D-4F62-8ADA-99F468FA987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318749" y="5041297"/>
            <a:ext cx="830728" cy="830728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4587D000-BF51-4C72-AF8C-97D04546F339}"/>
              </a:ext>
            </a:extLst>
          </p:cNvPr>
          <p:cNvSpPr/>
          <p:nvPr/>
        </p:nvSpPr>
        <p:spPr>
          <a:xfrm>
            <a:off x="5986209" y="6027569"/>
            <a:ext cx="16655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Azure Data Explorer</a:t>
            </a:r>
            <a:endParaRPr lang="pl-PL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50FAAA9-C6C0-45FC-9094-97BB4AAD832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468381" y="2830061"/>
            <a:ext cx="865993" cy="962214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F65C8309-38F0-4026-8B0E-E58D44E5BCC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171139" y="4922899"/>
            <a:ext cx="1075351" cy="1076745"/>
          </a:xfrm>
          <a:prstGeom prst="rect">
            <a:avLst/>
          </a:prstGeom>
        </p:spPr>
      </p:pic>
      <p:pic>
        <p:nvPicPr>
          <p:cNvPr id="37" name="Picture 2" descr="Znalezione obrazy dla zapytania hive llap logo">
            <a:extLst>
              <a:ext uri="{FF2B5EF4-FFF2-40B4-BE49-F238E27FC236}">
                <a16:creationId xmlns:a16="http://schemas.microsoft.com/office/drawing/2014/main" id="{69319C0B-ECFE-429D-9FD7-0E830F7B70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4984" y="5005028"/>
            <a:ext cx="1000161" cy="895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2B8DA622-DE58-47DF-A108-A46EBCDB5E59}"/>
              </a:ext>
            </a:extLst>
          </p:cNvPr>
          <p:cNvSpPr txBox="1"/>
          <p:nvPr/>
        </p:nvSpPr>
        <p:spPr>
          <a:xfrm>
            <a:off x="7651793" y="6057191"/>
            <a:ext cx="2147528" cy="286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pl-PL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Azure</a:t>
            </a:r>
            <a:r>
              <a:rPr lang="en-GB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Databricks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1C208C54-5E68-4796-AEE0-38272778C2BB}"/>
              </a:ext>
            </a:extLst>
          </p:cNvPr>
          <p:cNvSpPr/>
          <p:nvPr/>
        </p:nvSpPr>
        <p:spPr>
          <a:xfrm>
            <a:off x="9684675" y="6018902"/>
            <a:ext cx="2260939" cy="4801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pl-PL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Azure</a:t>
            </a:r>
            <a:r>
              <a:rPr lang="en-GB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HDInsight Interactive </a:t>
            </a:r>
          </a:p>
          <a:p>
            <a:pPr algn="ctr">
              <a:lnSpc>
                <a:spcPct val="90000"/>
              </a:lnSpc>
            </a:pPr>
            <a:r>
              <a:rPr lang="en-GB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Query Cluster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29BF69BE-5EEC-41E5-A5DB-B4A6083E91F5}"/>
              </a:ext>
            </a:extLst>
          </p:cNvPr>
          <p:cNvSpPr/>
          <p:nvPr/>
        </p:nvSpPr>
        <p:spPr>
          <a:xfrm>
            <a:off x="10468381" y="3949097"/>
            <a:ext cx="95590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Snowflake</a:t>
            </a:r>
            <a:endParaRPr lang="pl-PL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39619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909D957-A090-4EC4-A337-8C65EFE11B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6699" y="1966251"/>
            <a:ext cx="9898602" cy="4200561"/>
          </a:xfrm>
          <a:prstGeom prst="rect">
            <a:avLst/>
          </a:prstGeom>
        </p:spPr>
      </p:pic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23B37E00-D940-4765-A5AE-D96C247604C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92126" y="857465"/>
            <a:ext cx="8341363" cy="957299"/>
          </a:xfrm>
        </p:spPr>
        <p:txBody>
          <a:bodyPr/>
          <a:lstStyle/>
          <a:p>
            <a:r>
              <a:rPr lang="en-GB" b="1" dirty="0">
                <a:solidFill>
                  <a:srgbClr val="FF7100"/>
                </a:solidFill>
              </a:rPr>
              <a:t>Azure SQL Databases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6705833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C2B2B55-4F6C-4E4B-9A87-A17AD0B39B7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92127" y="857465"/>
            <a:ext cx="6134190" cy="957299"/>
          </a:xfrm>
        </p:spPr>
        <p:txBody>
          <a:bodyPr/>
          <a:lstStyle/>
          <a:p>
            <a:r>
              <a:rPr lang="en-GB" b="1" dirty="0">
                <a:solidFill>
                  <a:schemeClr val="accent2"/>
                </a:solidFill>
              </a:rPr>
              <a:t>Azure SQL </a:t>
            </a:r>
            <a:r>
              <a:rPr lang="en-GB" b="1" dirty="0">
                <a:solidFill>
                  <a:srgbClr val="FF7100"/>
                </a:solidFill>
              </a:rPr>
              <a:t>Databases</a:t>
            </a:r>
            <a:endParaRPr lang="pl-PL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5DEFF7-5D70-4EFE-A482-51E3AA04620F}"/>
              </a:ext>
            </a:extLst>
          </p:cNvPr>
          <p:cNvSpPr txBox="1"/>
          <p:nvPr/>
        </p:nvSpPr>
        <p:spPr>
          <a:xfrm>
            <a:off x="904777" y="1802491"/>
            <a:ext cx="3770311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b="1" dirty="0">
                <a:solidFill>
                  <a:schemeClr val="accent2"/>
                </a:solidFill>
              </a:rPr>
              <a:t>General purpose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Deployment: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Single/Elastic Pools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Management Instance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Compute tiers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Single/Elastic Pools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Gen4: 1-24 /Gen5: 2-80 </a:t>
            </a:r>
            <a:r>
              <a:rPr lang="en-GB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vCore</a:t>
            </a:r>
            <a:endParaRPr lang="en-GB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Serverless:1-16 </a:t>
            </a:r>
            <a:r>
              <a:rPr lang="en-GB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vCore</a:t>
            </a:r>
            <a:endParaRPr lang="en-GB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Managed Instance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Gen4: 4-24 /Gen5 4-80 </a:t>
            </a:r>
            <a:r>
              <a:rPr lang="en-GB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vCore</a:t>
            </a:r>
            <a:endParaRPr lang="en-GB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Storage (Premium remote)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Single/Elastic Pools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Max 4 TB (per instance)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Managed Instance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Max 8 TB (per instance)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IO : </a:t>
            </a:r>
            <a:r>
              <a:rPr lang="en-GB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~2ms 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for all data access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Replicas : </a:t>
            </a:r>
            <a:r>
              <a:rPr lang="en-GB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 read replicas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Backups: RA-GRS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Usage: </a:t>
            </a:r>
            <a:r>
              <a:rPr lang="en-GB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Limited costs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5ED7D7-7F3A-4725-BEC5-28920E39387B}"/>
              </a:ext>
            </a:extLst>
          </p:cNvPr>
          <p:cNvSpPr txBox="1"/>
          <p:nvPr/>
        </p:nvSpPr>
        <p:spPr>
          <a:xfrm>
            <a:off x="4690578" y="1775300"/>
            <a:ext cx="3681248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b="1" dirty="0">
                <a:solidFill>
                  <a:schemeClr val="accent2"/>
                </a:solidFill>
              </a:rPr>
              <a:t>Business critical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Deployment: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Single/Elastic Pools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Management Instance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Compute tiers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Single/Elastic Pools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Gen4: 1-24 /Gen5: 2-80 </a:t>
            </a:r>
            <a:r>
              <a:rPr lang="en-GB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vCore</a:t>
            </a:r>
            <a:endParaRPr lang="en-GB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Serverless:1-16 </a:t>
            </a:r>
            <a:r>
              <a:rPr lang="en-GB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vCore</a:t>
            </a:r>
            <a:endParaRPr lang="en-GB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Managed Instance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Gen4: 4-24 /Gen5 4-80 </a:t>
            </a:r>
            <a:r>
              <a:rPr lang="en-GB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vCore</a:t>
            </a:r>
            <a:endParaRPr lang="en-GB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Storage (</a:t>
            </a:r>
            <a:r>
              <a:rPr lang="en-GB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Local SSD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Single/Elastic Pools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Max 4 TB (per instance)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Managed Instance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Max 8 TB (per instance)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IO : </a:t>
            </a:r>
            <a:r>
              <a:rPr lang="en-GB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&lt;0.5ms 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for all data access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Replicas : </a:t>
            </a:r>
            <a:r>
              <a:rPr lang="en-GB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3 replicas/ 1 read scale replica, zone redundant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Backups: RA-GRS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Usage: </a:t>
            </a:r>
            <a:r>
              <a:rPr lang="en-GB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Critical business application with hight IO requirements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B24B3AB-B82D-4A6D-B83E-03C02BE51528}"/>
              </a:ext>
            </a:extLst>
          </p:cNvPr>
          <p:cNvSpPr txBox="1"/>
          <p:nvPr/>
        </p:nvSpPr>
        <p:spPr>
          <a:xfrm>
            <a:off x="8484476" y="1802491"/>
            <a:ext cx="357089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b="1" dirty="0">
                <a:solidFill>
                  <a:schemeClr val="accent2"/>
                </a:solidFill>
              </a:rPr>
              <a:t>Hyperscale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Deployment: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Single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Compute tiers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Single/Elastic Pools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Gen4: 1-24 /Gen5: 2-80 </a:t>
            </a:r>
            <a:r>
              <a:rPr lang="en-GB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vCore</a:t>
            </a:r>
            <a:endParaRPr lang="en-GB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Storage (Local SSD Cache)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Single/Elastic Pools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Up to 100 TB (per instance)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IO : </a:t>
            </a:r>
            <a:r>
              <a:rPr lang="en-GB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&lt;0.5ms hot data and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GB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~2ms other data</a:t>
            </a:r>
            <a:endParaRPr lang="en-GB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Replicas : </a:t>
            </a:r>
            <a:r>
              <a:rPr lang="en-GB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 read/write+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GB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up to 4 read replicas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Backups: LRS/ZRS,RA-GRS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Usage: </a:t>
            </a:r>
            <a:r>
              <a:rPr lang="en-GB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OLTP with hight scalable storage and read scale requirements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004D789-C369-4EE9-ADCF-BB94C527C077}"/>
              </a:ext>
            </a:extLst>
          </p:cNvPr>
          <p:cNvCxnSpPr/>
          <p:nvPr/>
        </p:nvCxnSpPr>
        <p:spPr>
          <a:xfrm>
            <a:off x="4548964" y="1788454"/>
            <a:ext cx="0" cy="45903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9A60BAA-AFB1-40FE-91F3-478678CC5A48}"/>
              </a:ext>
            </a:extLst>
          </p:cNvPr>
          <p:cNvCxnSpPr/>
          <p:nvPr/>
        </p:nvCxnSpPr>
        <p:spPr>
          <a:xfrm>
            <a:off x="8468985" y="1709627"/>
            <a:ext cx="0" cy="45903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Arrow: Left-Right 15">
            <a:extLst>
              <a:ext uri="{FF2B5EF4-FFF2-40B4-BE49-F238E27FC236}">
                <a16:creationId xmlns:a16="http://schemas.microsoft.com/office/drawing/2014/main" id="{91C2AD31-A708-4001-8B2C-CE998B1BC517}"/>
              </a:ext>
            </a:extLst>
          </p:cNvPr>
          <p:cNvSpPr/>
          <p:nvPr/>
        </p:nvSpPr>
        <p:spPr>
          <a:xfrm>
            <a:off x="4262619" y="3422776"/>
            <a:ext cx="590595" cy="30003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5FF33C70-50C7-427B-849E-54C24E00F50C}"/>
              </a:ext>
            </a:extLst>
          </p:cNvPr>
          <p:cNvSpPr/>
          <p:nvPr/>
        </p:nvSpPr>
        <p:spPr>
          <a:xfrm>
            <a:off x="8235869" y="3429000"/>
            <a:ext cx="433878" cy="3000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997290154"/>
      </p:ext>
    </p:extLst>
  </p:cSld>
  <p:clrMapOvr>
    <a:masterClrMapping/>
  </p:clrMapOvr>
</p:sld>
</file>

<file path=ppt/theme/theme1.xml><?xml version="1.0" encoding="utf-8"?>
<a:theme xmlns:a="http://schemas.openxmlformats.org/drawingml/2006/main" name="COVE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">
  <a:themeElements>
    <a:clrScheme name="FP_Brand">
      <a:dk1>
        <a:sysClr val="windowText" lastClr="000000"/>
      </a:dk1>
      <a:lt1>
        <a:srgbClr val="FFFFFF"/>
      </a:lt1>
      <a:dk2>
        <a:srgbClr val="FFFFFF"/>
      </a:dk2>
      <a:lt2>
        <a:srgbClr val="262626"/>
      </a:lt2>
      <a:accent1>
        <a:srgbClr val="FFA000"/>
      </a:accent1>
      <a:accent2>
        <a:srgbClr val="FF5F00"/>
      </a:accent2>
      <a:accent3>
        <a:srgbClr val="00B9E7"/>
      </a:accent3>
      <a:accent4>
        <a:srgbClr val="3777BC"/>
      </a:accent4>
      <a:accent5>
        <a:srgbClr val="A44082"/>
      </a:accent5>
      <a:accent6>
        <a:srgbClr val="5E2E86"/>
      </a:accent6>
      <a:hlink>
        <a:srgbClr val="FF5F00"/>
      </a:hlink>
      <a:folHlink>
        <a:srgbClr val="7F7F7F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COVE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49095</TotalTime>
  <Words>2306</Words>
  <Application>Microsoft Office PowerPoint</Application>
  <PresentationFormat>Widescreen</PresentationFormat>
  <Paragraphs>368</Paragraphs>
  <Slides>35</Slides>
  <Notes>11</Notes>
  <HiddenSlides>1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35</vt:i4>
      </vt:variant>
    </vt:vector>
  </HeadingPairs>
  <TitlesOfParts>
    <vt:vector size="46" baseType="lpstr">
      <vt:lpstr>Arial</vt:lpstr>
      <vt:lpstr>Bahnschrift SemiBold</vt:lpstr>
      <vt:lpstr>Calibri</vt:lpstr>
      <vt:lpstr>Calibri Light</vt:lpstr>
      <vt:lpstr>Consolas</vt:lpstr>
      <vt:lpstr>Malleable-FP</vt:lpstr>
      <vt:lpstr>Malleable-FP Thin</vt:lpstr>
      <vt:lpstr>Wingdings</vt:lpstr>
      <vt:lpstr>COVER</vt:lpstr>
      <vt:lpstr>CONTENT</vt:lpstr>
      <vt:lpstr>1_COVER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Filip Sitko</dc:creator>
  <cp:lastModifiedBy>tkrawczyk</cp:lastModifiedBy>
  <cp:revision>570</cp:revision>
  <dcterms:created xsi:type="dcterms:W3CDTF">2016-06-22T10:14:21Z</dcterms:created>
  <dcterms:modified xsi:type="dcterms:W3CDTF">2020-02-27T11:16:10Z</dcterms:modified>
</cp:coreProperties>
</file>